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97" r:id="rId12"/>
    <p:sldId id="270" r:id="rId13"/>
    <p:sldId id="266" r:id="rId14"/>
    <p:sldId id="267" r:id="rId15"/>
    <p:sldId id="268" r:id="rId16"/>
    <p:sldId id="298" r:id="rId17"/>
    <p:sldId id="299" r:id="rId18"/>
    <p:sldId id="300" r:id="rId19"/>
    <p:sldId id="301" r:id="rId20"/>
    <p:sldId id="269" r:id="rId21"/>
    <p:sldId id="296" r:id="rId22"/>
    <p:sldId id="271" r:id="rId23"/>
    <p:sldId id="272" r:id="rId24"/>
    <p:sldId id="273" r:id="rId25"/>
    <p:sldId id="274" r:id="rId26"/>
    <p:sldId id="302" r:id="rId27"/>
    <p:sldId id="275" r:id="rId28"/>
    <p:sldId id="276" r:id="rId29"/>
    <p:sldId id="277" r:id="rId30"/>
    <p:sldId id="278" r:id="rId31"/>
    <p:sldId id="280" r:id="rId32"/>
    <p:sldId id="281" r:id="rId33"/>
    <p:sldId id="282" r:id="rId34"/>
    <p:sldId id="283" r:id="rId35"/>
    <p:sldId id="284" r:id="rId36"/>
    <p:sldId id="285" r:id="rId37"/>
    <p:sldId id="286" r:id="rId38"/>
    <p:sldId id="303" r:id="rId39"/>
    <p:sldId id="287" r:id="rId40"/>
    <p:sldId id="289" r:id="rId41"/>
    <p:sldId id="290" r:id="rId42"/>
    <p:sldId id="291" r:id="rId43"/>
    <p:sldId id="292" r:id="rId44"/>
    <p:sldId id="293" r:id="rId45"/>
    <p:sldId id="294" r:id="rId46"/>
    <p:sldId id="295"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XZ1KXfzzZQziPTOgIALCtfRTv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A56DFE-AB65-41CA-97F1-4ED6582D34CD}">
  <a:tblStyle styleId="{9CA56DFE-AB65-41CA-97F1-4ED6582D34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 name="Google Shape;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fb249b692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fb249b692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20fb249b692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0fb249b69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0fb249b69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0fb249b69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6058ca4b8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06058ca4b8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206058ca4b8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340c48da8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f340c48da8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sz="800">
              <a:highlight>
                <a:schemeClr val="lt1"/>
              </a:highlight>
            </a:endParaRPr>
          </a:p>
        </p:txBody>
      </p:sp>
      <p:sp>
        <p:nvSpPr>
          <p:cNvPr id="126" name="Google Shape;126;g1f340c48da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340c48da8_0_3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340c48da8_0_3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1f340c48da8_0_3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340c48da8_0_3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f340c48da8_0_3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1f340c48da8_0_3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8457c1f8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8457c1f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08457c1f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f340c48da8_0_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f340c48da8_0_3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1f340c48da8_0_3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0f26e117e3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0f26e117e3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20f26e117e3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f340c48da8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f340c48da8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f340c48da8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f340c48da8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f340c48da8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1f340c48da8_0_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f3944acd47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f3944acd47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1f3944acd47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06058ca4b8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06058ca4b8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206058ca4b8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0f26e117e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0f26e117e3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20f26e117e3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0fb249b692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0fb249b692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20fb249b692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06058ca4b8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06058ca4b8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206058ca4b8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064d777931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064d777931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2064d777931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064d777931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064d777931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2064d777931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6058ca4b8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06058ca4b8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06058ca4b8_0_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06058ca4b8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06058ca4b8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206058ca4b8_0_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0f5312931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0f53129317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0f53129317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6058ca4b8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06058ca4b8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06058ca4b8_0_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941532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06058ca4b8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06058ca4b8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206058ca4b8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f3944acd4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f3944acd4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1f3944acd4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f340c48da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f340c48da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1f340c48da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0fb249b692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0fb249b692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20fb249b692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0fc7e5eb3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0fc7e5eb3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0fc7e5eb3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f340c48da8_0_29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f340c48da8_0_2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f340c48da8_0_30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f340c48da8_0_3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f340c48da8_0_30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f340c48da8_0_3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06058ca4b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06058ca4b8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g206058ca4b8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f340c48da8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f340c48da8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1f340c48da8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06058ca4b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06058ca4b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206058ca4b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f340c48da8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f340c48da8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1f340c48da8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6058ca4b8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6058ca4b8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206058ca4b8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6"/>
          <p:cNvSpPr txBox="1">
            <a:spLocks noGrp="1"/>
          </p:cNvSpPr>
          <p:nvPr>
            <p:ph type="ctrTitle"/>
          </p:nvPr>
        </p:nvSpPr>
        <p:spPr>
          <a:xfrm>
            <a:off x="685800" y="3219678"/>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7"/>
          <p:cNvSpPr txBox="1">
            <a:spLocks noGrp="1"/>
          </p:cNvSpPr>
          <p:nvPr>
            <p:ph type="title"/>
          </p:nvPr>
        </p:nvSpPr>
        <p:spPr>
          <a:xfrm>
            <a:off x="457200" y="212405"/>
            <a:ext cx="5027837" cy="75004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B31126"/>
              </a:buClr>
              <a:buSzPts val="2800"/>
              <a:buFont typeface="Arial"/>
              <a:buNone/>
              <a:defRPr sz="2800">
                <a:solidFill>
                  <a:srgbClr val="B311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body" idx="1"/>
          </p:nvPr>
        </p:nvSpPr>
        <p:spPr>
          <a:xfrm>
            <a:off x="457200" y="1184227"/>
            <a:ext cx="8229600" cy="494193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B31126"/>
              </a:buClr>
              <a:buSzPts val="3200"/>
              <a:buChar char="•"/>
              <a:defRPr/>
            </a:lvl1pPr>
            <a:lvl2pPr marL="914400" marR="0" lvl="1" indent="-228600" algn="l">
              <a:lnSpc>
                <a:spcPct val="100000"/>
              </a:lnSpc>
              <a:spcBef>
                <a:spcPts val="480"/>
              </a:spcBef>
              <a:spcAft>
                <a:spcPts val="0"/>
              </a:spcAft>
              <a:buClr>
                <a:srgbClr val="B31126"/>
              </a:buClr>
              <a:buSzPts val="2400"/>
              <a:buFont typeface="Noto Sans Symbols"/>
              <a:buNone/>
              <a:defRPr sz="2400">
                <a:solidFill>
                  <a:srgbClr val="101B42"/>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375212" y="274639"/>
            <a:ext cx="8311588" cy="75004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B31126"/>
              </a:buClr>
              <a:buSzPts val="2800"/>
              <a:buFont typeface="Arial"/>
              <a:buNone/>
              <a:defRPr sz="2800">
                <a:solidFill>
                  <a:srgbClr val="B311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9"/>
          <p:cNvSpPr txBox="1"/>
          <p:nvPr/>
        </p:nvSpPr>
        <p:spPr>
          <a:xfrm>
            <a:off x="375212" y="1169007"/>
            <a:ext cx="8311588" cy="476262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101B42"/>
              </a:buClr>
              <a:buSzPts val="1600"/>
              <a:buFont typeface="Arial"/>
              <a:buNone/>
            </a:pPr>
            <a:endParaRPr sz="1600" b="0" i="0" u="none" strike="noStrike" cap="none">
              <a:solidFill>
                <a:srgbClr val="101B42"/>
              </a:solidFill>
              <a:latin typeface="Arial"/>
              <a:ea typeface="Arial"/>
              <a:cs typeface="Arial"/>
              <a:sym typeface="Arial"/>
            </a:endParaRPr>
          </a:p>
        </p:txBody>
      </p:sp>
      <p:sp>
        <p:nvSpPr>
          <p:cNvPr id="23" name="Google Shape;2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9"/>
          <p:cNvSpPr txBox="1">
            <a:spLocks noGrp="1"/>
          </p:cNvSpPr>
          <p:nvPr>
            <p:ph type="body" idx="1"/>
          </p:nvPr>
        </p:nvSpPr>
        <p:spPr>
          <a:xfrm>
            <a:off x="374650" y="1168400"/>
            <a:ext cx="8413750" cy="466725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101B42"/>
              </a:buClr>
              <a:buSzPts val="3200"/>
              <a:buChar char="•"/>
              <a:defRPr>
                <a:solidFill>
                  <a:srgbClr val="101B42"/>
                </a:solidFill>
              </a:defRPr>
            </a:lvl1pPr>
            <a:lvl2pPr marL="914400" lvl="1" indent="-406400" algn="l">
              <a:lnSpc>
                <a:spcPct val="100000"/>
              </a:lnSpc>
              <a:spcBef>
                <a:spcPts val="560"/>
              </a:spcBef>
              <a:spcAft>
                <a:spcPts val="0"/>
              </a:spcAft>
              <a:buClr>
                <a:srgbClr val="101B42"/>
              </a:buClr>
              <a:buSzPts val="2800"/>
              <a:buChar char="–"/>
              <a:defRPr>
                <a:solidFill>
                  <a:srgbClr val="101B42"/>
                </a:solidFill>
              </a:defRPr>
            </a:lvl2pPr>
            <a:lvl3pPr marL="1371600" lvl="2" indent="-381000" algn="l">
              <a:lnSpc>
                <a:spcPct val="100000"/>
              </a:lnSpc>
              <a:spcBef>
                <a:spcPts val="480"/>
              </a:spcBef>
              <a:spcAft>
                <a:spcPts val="0"/>
              </a:spcAft>
              <a:buClr>
                <a:srgbClr val="101B42"/>
              </a:buClr>
              <a:buSzPts val="2400"/>
              <a:buChar char="•"/>
              <a:defRPr>
                <a:solidFill>
                  <a:srgbClr val="101B42"/>
                </a:solidFill>
              </a:defRPr>
            </a:lvl3pPr>
            <a:lvl4pPr marL="1828800" lvl="3" indent="-355600" algn="l">
              <a:lnSpc>
                <a:spcPct val="100000"/>
              </a:lnSpc>
              <a:spcBef>
                <a:spcPts val="400"/>
              </a:spcBef>
              <a:spcAft>
                <a:spcPts val="0"/>
              </a:spcAft>
              <a:buClr>
                <a:srgbClr val="101B42"/>
              </a:buClr>
              <a:buSzPts val="2000"/>
              <a:buChar char="–"/>
              <a:defRPr>
                <a:solidFill>
                  <a:srgbClr val="101B42"/>
                </a:solidFill>
              </a:defRPr>
            </a:lvl4pPr>
            <a:lvl5pPr marL="2286000" lvl="4" indent="-355600" algn="l">
              <a:lnSpc>
                <a:spcPct val="100000"/>
              </a:lnSpc>
              <a:spcBef>
                <a:spcPts val="400"/>
              </a:spcBef>
              <a:spcAft>
                <a:spcPts val="0"/>
              </a:spcAft>
              <a:buClr>
                <a:srgbClr val="101B42"/>
              </a:buClr>
              <a:buSzPts val="2000"/>
              <a:buChar char="»"/>
              <a:defRPr>
                <a:solidFill>
                  <a:srgbClr val="101B4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722313" y="2395746"/>
            <a:ext cx="7772400" cy="99582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B31126"/>
              </a:buClr>
              <a:buSzPts val="3000"/>
              <a:buFont typeface="Arial"/>
              <a:buNone/>
              <a:defRPr sz="3000" b="1" cap="none">
                <a:solidFill>
                  <a:srgbClr val="B311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28"/>
          <p:cNvSpPr txBox="1">
            <a:spLocks noGrp="1"/>
          </p:cNvSpPr>
          <p:nvPr>
            <p:ph type="body" idx="1"/>
          </p:nvPr>
        </p:nvSpPr>
        <p:spPr>
          <a:xfrm>
            <a:off x="722313" y="3544888"/>
            <a:ext cx="7772400" cy="111442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Clr>
                <a:schemeClr val="dk1"/>
              </a:buClr>
              <a:buSzPts val="3200"/>
              <a:buFont typeface="Arial"/>
              <a:buNone/>
              <a:defRPr sz="3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457200" y="212405"/>
            <a:ext cx="5027837" cy="75004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B31126"/>
              </a:buClr>
              <a:buSzPts val="2800"/>
              <a:buFont typeface="Arial"/>
              <a:buNone/>
              <a:defRPr sz="2800">
                <a:solidFill>
                  <a:srgbClr val="B311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457200" y="1184227"/>
            <a:ext cx="4116261" cy="494193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B31126"/>
              </a:buClr>
              <a:buSzPts val="3200"/>
              <a:buChar char="•"/>
              <a:defRPr/>
            </a:lvl1pPr>
            <a:lvl2pPr marL="914400" marR="0" lvl="1" indent="-228600" algn="l">
              <a:lnSpc>
                <a:spcPct val="100000"/>
              </a:lnSpc>
              <a:spcBef>
                <a:spcPts val="480"/>
              </a:spcBef>
              <a:spcAft>
                <a:spcPts val="0"/>
              </a:spcAft>
              <a:buClr>
                <a:srgbClr val="B31126"/>
              </a:buClr>
              <a:buSzPts val="2400"/>
              <a:buFont typeface="Noto Sans Symbols"/>
              <a:buNone/>
              <a:defRPr sz="2400">
                <a:solidFill>
                  <a:srgbClr val="101B42"/>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30"/>
          <p:cNvSpPr txBox="1">
            <a:spLocks noGrp="1"/>
          </p:cNvSpPr>
          <p:nvPr>
            <p:ph type="body" idx="2"/>
          </p:nvPr>
        </p:nvSpPr>
        <p:spPr>
          <a:xfrm>
            <a:off x="4742385" y="1184227"/>
            <a:ext cx="4116261" cy="494193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B31126"/>
              </a:buClr>
              <a:buSzPts val="3200"/>
              <a:buChar char="•"/>
              <a:defRPr/>
            </a:lvl1pPr>
            <a:lvl2pPr marL="914400" marR="0" lvl="1" indent="-228600" algn="l">
              <a:lnSpc>
                <a:spcPct val="100000"/>
              </a:lnSpc>
              <a:spcBef>
                <a:spcPts val="480"/>
              </a:spcBef>
              <a:spcAft>
                <a:spcPts val="0"/>
              </a:spcAft>
              <a:buClr>
                <a:srgbClr val="B31126"/>
              </a:buClr>
              <a:buSzPts val="2400"/>
              <a:buFont typeface="Noto Sans Symbols"/>
              <a:buNone/>
              <a:defRPr sz="2400">
                <a:solidFill>
                  <a:srgbClr val="101B42"/>
                </a:solidFil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g1f340c48da8_0_365"/>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g1f340c48da8_0_365"/>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rm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37" name="Google Shape;37;g1f340c48da8_0_365"/>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fndhope.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fndsociety.org/" TargetMode="External"/><Relationship Id="rId4" Type="http://schemas.openxmlformats.org/officeDocument/2006/relationships/hyperlink" Target="https://www.neurosymptoms.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685800" y="2521253"/>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Arial"/>
              <a:buNone/>
            </a:pPr>
            <a:r>
              <a:rPr lang="en-US" sz="3100" b="1">
                <a:solidFill>
                  <a:srgbClr val="B31126"/>
                </a:solidFill>
              </a:rPr>
              <a:t>Functional Neurological Disorders: not all that shakes is seizure</a:t>
            </a:r>
            <a:endParaRPr sz="3100" b="1">
              <a:solidFill>
                <a:srgbClr val="B31126"/>
              </a:solidFill>
            </a:endParaRPr>
          </a:p>
        </p:txBody>
      </p:sp>
      <p:sp>
        <p:nvSpPr>
          <p:cNvPr id="43" name="Google Shape;43;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44" name="Google Shape;44;p1"/>
          <p:cNvSpPr txBox="1"/>
          <p:nvPr/>
        </p:nvSpPr>
        <p:spPr>
          <a:xfrm>
            <a:off x="2013900" y="3795050"/>
            <a:ext cx="5116200" cy="112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2255B"/>
              </a:buClr>
              <a:buSzPts val="3600"/>
              <a:buFont typeface="Arial"/>
              <a:buNone/>
            </a:pPr>
            <a:r>
              <a:rPr lang="en-US" sz="1533">
                <a:solidFill>
                  <a:srgbClr val="02255B"/>
                </a:solidFill>
              </a:rPr>
              <a:t>Cynthia Morris, MD</a:t>
            </a:r>
            <a:endParaRPr sz="1533">
              <a:solidFill>
                <a:srgbClr val="02255B"/>
              </a:solidFill>
            </a:endParaRPr>
          </a:p>
          <a:p>
            <a:pPr marL="0" lvl="0" indent="0" algn="ctr" rtl="0">
              <a:spcBef>
                <a:spcPts val="0"/>
              </a:spcBef>
              <a:spcAft>
                <a:spcPts val="0"/>
              </a:spcAft>
              <a:buClr>
                <a:srgbClr val="02255B"/>
              </a:buClr>
              <a:buSzPts val="3600"/>
              <a:buFont typeface="Arial"/>
              <a:buNone/>
            </a:pPr>
            <a:r>
              <a:rPr lang="en-US" sz="1533">
                <a:solidFill>
                  <a:srgbClr val="02255B"/>
                </a:solidFill>
              </a:rPr>
              <a:t>Assistant Professor of Pediatric Neurology</a:t>
            </a:r>
            <a:endParaRPr sz="1533">
              <a:solidFill>
                <a:srgbClr val="02255B"/>
              </a:solidFill>
            </a:endParaRPr>
          </a:p>
          <a:p>
            <a:pPr marL="0" lvl="0" indent="0" algn="ctr" rtl="0">
              <a:spcBef>
                <a:spcPts val="0"/>
              </a:spcBef>
              <a:spcAft>
                <a:spcPts val="0"/>
              </a:spcAft>
              <a:buClr>
                <a:srgbClr val="02255B"/>
              </a:buClr>
              <a:buSzPts val="3600"/>
              <a:buFont typeface="Arial"/>
              <a:buNone/>
            </a:pPr>
            <a:r>
              <a:rPr lang="en-US" sz="1533">
                <a:solidFill>
                  <a:srgbClr val="02255B"/>
                </a:solidFill>
              </a:rPr>
              <a:t>SSM Cardinal Glennon Children’s Hospital</a:t>
            </a:r>
            <a:endParaRPr sz="1533">
              <a:solidFill>
                <a:srgbClr val="02255B"/>
              </a:solidFill>
            </a:endParaRPr>
          </a:p>
          <a:p>
            <a:pPr marL="0" lvl="0" indent="0" algn="ctr" rtl="0">
              <a:spcBef>
                <a:spcPts val="0"/>
              </a:spcBef>
              <a:spcAft>
                <a:spcPts val="0"/>
              </a:spcAft>
              <a:buClr>
                <a:srgbClr val="02255B"/>
              </a:buClr>
              <a:buSzPts val="3600"/>
              <a:buFont typeface="Arial"/>
              <a:buNone/>
            </a:pPr>
            <a:r>
              <a:rPr lang="en-US" sz="1533">
                <a:solidFill>
                  <a:srgbClr val="02255B"/>
                </a:solidFill>
              </a:rPr>
              <a:t>St. Louis, MO</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0fb249b692_0_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General Features</a:t>
            </a:r>
            <a:endParaRPr sz="3200" b="1"/>
          </a:p>
        </p:txBody>
      </p:sp>
      <p:sp>
        <p:nvSpPr>
          <p:cNvPr id="113" name="Google Shape;113;g20fb249b692_0_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
        <p:nvSpPr>
          <p:cNvPr id="114" name="Google Shape;114;g20fb249b692_0_7"/>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lnSpcReduction="10000"/>
          </a:bodyPr>
          <a:lstStyle/>
          <a:p>
            <a:pPr marL="457200" lvl="0" indent="-393700" algn="l" rtl="0">
              <a:spcBef>
                <a:spcPts val="1000"/>
              </a:spcBef>
              <a:spcAft>
                <a:spcPts val="0"/>
              </a:spcAft>
              <a:buClr>
                <a:srgbClr val="B31126"/>
              </a:buClr>
              <a:buSzPts val="2600"/>
              <a:buChar char="●"/>
            </a:pPr>
            <a:r>
              <a:rPr lang="en-US" sz="2600">
                <a:solidFill>
                  <a:schemeClr val="dk1"/>
                </a:solidFill>
              </a:rPr>
              <a:t>Kids are generally not consciously controlling their symptoms - even if they seem clearly triggered in certain settings or have odd features to them.</a:t>
            </a:r>
            <a:endParaRPr sz="2600">
              <a:solidFill>
                <a:schemeClr val="dk1"/>
              </a:solidFill>
            </a:endParaRPr>
          </a:p>
          <a:p>
            <a:pPr marL="914400" lvl="1" indent="-381000" algn="l" rtl="0">
              <a:spcBef>
                <a:spcPts val="1000"/>
              </a:spcBef>
              <a:spcAft>
                <a:spcPts val="0"/>
              </a:spcAft>
              <a:buClr>
                <a:srgbClr val="B31126"/>
              </a:buClr>
              <a:buSzPts val="2400"/>
              <a:buChar char="○"/>
            </a:pPr>
            <a:r>
              <a:rPr lang="en-US" sz="2400">
                <a:solidFill>
                  <a:schemeClr val="dk1"/>
                </a:solidFill>
              </a:rPr>
              <a:t>Conceptually similar to panic attacks</a:t>
            </a:r>
            <a:endParaRPr sz="2400">
              <a:solidFill>
                <a:schemeClr val="dk1"/>
              </a:solidFill>
            </a:endParaRPr>
          </a:p>
          <a:p>
            <a:pPr marL="457200" lvl="0" indent="-393700" algn="l" rtl="0">
              <a:spcBef>
                <a:spcPts val="1000"/>
              </a:spcBef>
              <a:spcAft>
                <a:spcPts val="0"/>
              </a:spcAft>
              <a:buClr>
                <a:srgbClr val="B31126"/>
              </a:buClr>
              <a:buSzPts val="2600"/>
              <a:buChar char="●"/>
            </a:pPr>
            <a:r>
              <a:rPr lang="en-US" sz="2600">
                <a:solidFill>
                  <a:schemeClr val="dk1"/>
                </a:solidFill>
              </a:rPr>
              <a:t>Subconscious control preventing injuries, regulating breathing, and overall maintaining safety remain intact. (unlike with epileptic seizures)</a:t>
            </a:r>
            <a:endParaRPr sz="2600">
              <a:solidFill>
                <a:schemeClr val="dk1"/>
              </a:solidFill>
            </a:endParaRPr>
          </a:p>
          <a:p>
            <a:pPr marL="914400" lvl="1" indent="-381000" algn="l" rtl="0">
              <a:spcBef>
                <a:spcPts val="1000"/>
              </a:spcBef>
              <a:spcAft>
                <a:spcPts val="0"/>
              </a:spcAft>
              <a:buClr>
                <a:srgbClr val="B31126"/>
              </a:buClr>
              <a:buSzPts val="2400"/>
              <a:buChar char="○"/>
            </a:pPr>
            <a:r>
              <a:rPr lang="en-US" sz="2400">
                <a:solidFill>
                  <a:schemeClr val="dk1"/>
                </a:solidFill>
              </a:rPr>
              <a:t>Acute episodes are not emergencies, even if they look scary. </a:t>
            </a:r>
            <a:endParaRPr sz="2400">
              <a:solidFill>
                <a:schemeClr val="dk1"/>
              </a:solidFill>
            </a:endParaRPr>
          </a:p>
          <a:p>
            <a:pPr marL="457200" lvl="0" indent="-393700" algn="l" rtl="0">
              <a:spcBef>
                <a:spcPts val="1000"/>
              </a:spcBef>
              <a:spcAft>
                <a:spcPts val="0"/>
              </a:spcAft>
              <a:buClr>
                <a:srgbClr val="B31126"/>
              </a:buClr>
              <a:buSzPts val="2600"/>
              <a:buChar char="●"/>
            </a:pPr>
            <a:r>
              <a:rPr lang="en-US" sz="2600">
                <a:solidFill>
                  <a:schemeClr val="dk1"/>
                </a:solidFill>
              </a:rPr>
              <a:t>Features and frequency of episodes often change over time (especially with non-epileptic seizures)</a:t>
            </a:r>
            <a:endParaRPr sz="2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5819-F3C2-472B-A36A-4D126DCF141A}"/>
              </a:ext>
            </a:extLst>
          </p:cNvPr>
          <p:cNvSpPr>
            <a:spLocks noGrp="1"/>
          </p:cNvSpPr>
          <p:nvPr>
            <p:ph type="title"/>
          </p:nvPr>
        </p:nvSpPr>
        <p:spPr/>
        <p:txBody>
          <a:bodyPr>
            <a:noAutofit/>
          </a:bodyPr>
          <a:lstStyle/>
          <a:p>
            <a:r>
              <a:rPr lang="en-US" sz="4000" dirty="0"/>
              <a:t>Psychogenic Non-epileptic Seizures (PNES)</a:t>
            </a:r>
          </a:p>
        </p:txBody>
      </p:sp>
      <p:sp>
        <p:nvSpPr>
          <p:cNvPr id="3" name="Slide Number Placeholder 2">
            <a:extLst>
              <a:ext uri="{FF2B5EF4-FFF2-40B4-BE49-F238E27FC236}">
                <a16:creationId xmlns:a16="http://schemas.microsoft.com/office/drawing/2014/main" id="{8754C850-5F36-635B-3BB1-A01B1D3C4A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6" name="Text Placeholder 5">
            <a:extLst>
              <a:ext uri="{FF2B5EF4-FFF2-40B4-BE49-F238E27FC236}">
                <a16:creationId xmlns:a16="http://schemas.microsoft.com/office/drawing/2014/main" id="{E60ED6D3-98C1-269C-71DB-37C75498E5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2461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0fb249b692_0_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Naming Discrepancies</a:t>
            </a:r>
            <a:endParaRPr sz="3200" b="1"/>
          </a:p>
        </p:txBody>
      </p:sp>
      <p:sp>
        <p:nvSpPr>
          <p:cNvPr id="154" name="Google Shape;154;g20fb249b692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
        <p:nvSpPr>
          <p:cNvPr id="155" name="Google Shape;155;g20fb249b692_0_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Clr>
                <a:srgbClr val="B31126"/>
              </a:buClr>
              <a:buSzPts val="2800"/>
              <a:buChar char="●"/>
            </a:pPr>
            <a:r>
              <a:rPr lang="en-US" sz="2800">
                <a:solidFill>
                  <a:schemeClr val="dk1"/>
                </a:solidFill>
              </a:rPr>
              <a:t>We use the term PNES because it’s the most consistent option we have at the moment - </a:t>
            </a:r>
            <a:r>
              <a:rPr lang="en-US" sz="2800" i="1">
                <a:solidFill>
                  <a:schemeClr val="dk1"/>
                </a:solidFill>
              </a:rPr>
              <a:t>but not a great one</a:t>
            </a:r>
            <a:r>
              <a:rPr lang="en-US" sz="2800">
                <a:solidFill>
                  <a:schemeClr val="dk1"/>
                </a:solidFill>
              </a:rPr>
              <a:t>.</a:t>
            </a:r>
            <a:endParaRPr sz="2800">
              <a:solidFill>
                <a:schemeClr val="dk1"/>
              </a:solidFill>
            </a:endParaRPr>
          </a:p>
          <a:p>
            <a:pPr marL="457200" lvl="0" indent="-406400" algn="l" rtl="0">
              <a:spcBef>
                <a:spcPts val="1000"/>
              </a:spcBef>
              <a:spcAft>
                <a:spcPts val="0"/>
              </a:spcAft>
              <a:buClr>
                <a:srgbClr val="B31126"/>
              </a:buClr>
              <a:buSzPts val="2800"/>
              <a:buChar char="●"/>
            </a:pPr>
            <a:r>
              <a:rPr lang="en-US" sz="2800">
                <a:solidFill>
                  <a:schemeClr val="dk1"/>
                </a:solidFill>
              </a:rPr>
              <a:t>Significant debate on the best terminology:</a:t>
            </a:r>
            <a:endParaRPr sz="2800">
              <a:solidFill>
                <a:schemeClr val="dk1"/>
              </a:solidFill>
            </a:endParaRPr>
          </a:p>
          <a:p>
            <a:pPr marL="914400" lvl="1" indent="-393700" algn="l" rtl="0">
              <a:spcBef>
                <a:spcPts val="1000"/>
              </a:spcBef>
              <a:spcAft>
                <a:spcPts val="0"/>
              </a:spcAft>
              <a:buClr>
                <a:srgbClr val="B31126"/>
              </a:buClr>
              <a:buSzPts val="2600"/>
              <a:buChar char="○"/>
            </a:pPr>
            <a:r>
              <a:rPr lang="en-US" sz="2600">
                <a:solidFill>
                  <a:schemeClr val="dk1"/>
                </a:solidFill>
              </a:rPr>
              <a:t>Functional - dissociative - psychogenic?</a:t>
            </a:r>
            <a:endParaRPr sz="2600">
              <a:solidFill>
                <a:schemeClr val="dk1"/>
              </a:solidFill>
            </a:endParaRPr>
          </a:p>
          <a:p>
            <a:pPr marL="914400" lvl="1" indent="-393700" algn="l" rtl="0">
              <a:spcBef>
                <a:spcPts val="1000"/>
              </a:spcBef>
              <a:spcAft>
                <a:spcPts val="0"/>
              </a:spcAft>
              <a:buClr>
                <a:srgbClr val="B31126"/>
              </a:buClr>
              <a:buSzPts val="2600"/>
              <a:buChar char="○"/>
            </a:pPr>
            <a:r>
              <a:rPr lang="en-US" sz="2600">
                <a:solidFill>
                  <a:schemeClr val="dk1"/>
                </a:solidFill>
              </a:rPr>
              <a:t>Seizures - attacks - spells?</a:t>
            </a:r>
            <a:endParaRPr sz="2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06058ca4b8_0_59"/>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Psychogenic Non-epileptic Seizures</a:t>
            </a:r>
            <a:endParaRPr sz="3200" b="1"/>
          </a:p>
        </p:txBody>
      </p:sp>
      <p:sp>
        <p:nvSpPr>
          <p:cNvPr id="121" name="Google Shape;121;g206058ca4b8_0_5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
        <p:nvSpPr>
          <p:cNvPr id="122" name="Google Shape;122;g206058ca4b8_0_59"/>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11150" algn="l" rtl="0">
              <a:spcBef>
                <a:spcPts val="0"/>
              </a:spcBef>
              <a:spcAft>
                <a:spcPts val="0"/>
              </a:spcAft>
              <a:buClr>
                <a:srgbClr val="B31126"/>
              </a:buClr>
              <a:buSzPts val="2400"/>
              <a:buChar char="●"/>
            </a:pPr>
            <a:r>
              <a:rPr lang="en-US" sz="2800" dirty="0">
                <a:solidFill>
                  <a:schemeClr val="dk1"/>
                </a:solidFill>
              </a:rPr>
              <a:t>Most common FND in people under 18yo</a:t>
            </a:r>
            <a:endParaRPr sz="2800" dirty="0">
              <a:solidFill>
                <a:schemeClr val="dk1"/>
              </a:solidFill>
            </a:endParaRPr>
          </a:p>
          <a:p>
            <a:pPr marL="342900" lvl="0" indent="-311150" algn="l" rtl="0">
              <a:spcBef>
                <a:spcPts val="0"/>
              </a:spcBef>
              <a:spcAft>
                <a:spcPts val="0"/>
              </a:spcAft>
              <a:buClr>
                <a:srgbClr val="B31126"/>
              </a:buClr>
              <a:buSzPts val="2400"/>
              <a:buChar char="●"/>
            </a:pPr>
            <a:r>
              <a:rPr lang="en-US" sz="2800" dirty="0">
                <a:solidFill>
                  <a:schemeClr val="dk1"/>
                </a:solidFill>
              </a:rPr>
              <a:t>Common features include: </a:t>
            </a:r>
            <a:endParaRPr sz="2800" dirty="0">
              <a:solidFill>
                <a:schemeClr val="dk1"/>
              </a:solidFill>
            </a:endParaRPr>
          </a:p>
          <a:p>
            <a:pPr marL="914400" lvl="1" indent="-393700" algn="l" rtl="0">
              <a:spcBef>
                <a:spcPts val="0"/>
              </a:spcBef>
              <a:spcAft>
                <a:spcPts val="0"/>
              </a:spcAft>
              <a:buClr>
                <a:srgbClr val="B31126"/>
              </a:buClr>
              <a:buSzPts val="2600"/>
              <a:buFont typeface="Noto Sans Symbols"/>
              <a:buChar char="○"/>
            </a:pPr>
            <a:r>
              <a:rPr lang="en-US" sz="2600" dirty="0">
                <a:solidFill>
                  <a:schemeClr val="dk1"/>
                </a:solidFill>
              </a:rPr>
              <a:t>staring off</a:t>
            </a:r>
            <a:endParaRPr sz="2600" dirty="0">
              <a:solidFill>
                <a:schemeClr val="dk1"/>
              </a:solidFill>
            </a:endParaRPr>
          </a:p>
          <a:p>
            <a:pPr marL="914400" lvl="1" indent="-393700" algn="l" rtl="0">
              <a:spcBef>
                <a:spcPts val="0"/>
              </a:spcBef>
              <a:spcAft>
                <a:spcPts val="0"/>
              </a:spcAft>
              <a:buClr>
                <a:srgbClr val="B31126"/>
              </a:buClr>
              <a:buSzPts val="2600"/>
              <a:buFont typeface="Noto Sans Symbols"/>
              <a:buChar char="○"/>
            </a:pPr>
            <a:r>
              <a:rPr lang="en-US" sz="2600" dirty="0">
                <a:solidFill>
                  <a:schemeClr val="dk1"/>
                </a:solidFill>
              </a:rPr>
              <a:t>unresponsiveness</a:t>
            </a:r>
            <a:endParaRPr sz="2600" dirty="0">
              <a:solidFill>
                <a:schemeClr val="dk1"/>
              </a:solidFill>
            </a:endParaRPr>
          </a:p>
          <a:p>
            <a:pPr marL="914400" lvl="1" indent="-393700" algn="l" rtl="0">
              <a:spcBef>
                <a:spcPts val="0"/>
              </a:spcBef>
              <a:spcAft>
                <a:spcPts val="0"/>
              </a:spcAft>
              <a:buClr>
                <a:srgbClr val="B31126"/>
              </a:buClr>
              <a:buSzPts val="2600"/>
              <a:buFont typeface="Noto Sans Symbols"/>
              <a:buChar char="○"/>
            </a:pPr>
            <a:r>
              <a:rPr lang="en-US" sz="2600" dirty="0">
                <a:solidFill>
                  <a:schemeClr val="dk1"/>
                </a:solidFill>
              </a:rPr>
              <a:t>eyes moving/rolling back/fluttering</a:t>
            </a:r>
            <a:endParaRPr sz="2600" dirty="0">
              <a:solidFill>
                <a:schemeClr val="dk1"/>
              </a:solidFill>
            </a:endParaRPr>
          </a:p>
          <a:p>
            <a:pPr marL="914400" lvl="1" indent="-393700" algn="l" rtl="0">
              <a:spcBef>
                <a:spcPts val="0"/>
              </a:spcBef>
              <a:spcAft>
                <a:spcPts val="0"/>
              </a:spcAft>
              <a:buClr>
                <a:srgbClr val="B31126"/>
              </a:buClr>
              <a:buSzPts val="2600"/>
              <a:buFont typeface="Noto Sans Symbols"/>
              <a:buChar char="○"/>
            </a:pPr>
            <a:r>
              <a:rPr lang="en-US" sz="2600" dirty="0">
                <a:solidFill>
                  <a:schemeClr val="dk1"/>
                </a:solidFill>
              </a:rPr>
              <a:t>slumping/“losing consciousness”</a:t>
            </a:r>
            <a:endParaRPr sz="2600" dirty="0">
              <a:solidFill>
                <a:schemeClr val="dk1"/>
              </a:solidFill>
            </a:endParaRPr>
          </a:p>
          <a:p>
            <a:pPr marL="914400" lvl="1" indent="-393700" algn="l" rtl="0">
              <a:spcBef>
                <a:spcPts val="0"/>
              </a:spcBef>
              <a:spcAft>
                <a:spcPts val="0"/>
              </a:spcAft>
              <a:buClr>
                <a:srgbClr val="B31126"/>
              </a:buClr>
              <a:buSzPts val="2600"/>
              <a:buFont typeface="Noto Sans Symbols"/>
              <a:buChar char="○"/>
            </a:pPr>
            <a:r>
              <a:rPr lang="en-US" sz="2600" dirty="0">
                <a:solidFill>
                  <a:schemeClr val="dk1"/>
                </a:solidFill>
              </a:rPr>
              <a:t>partial or generalized shaking and/or stiffening</a:t>
            </a:r>
            <a:endParaRPr sz="2600" dirty="0">
              <a:solidFill>
                <a:schemeClr val="dk1"/>
              </a:solidFill>
            </a:endParaRPr>
          </a:p>
          <a:p>
            <a:pPr marL="914400" lvl="1" indent="-393700" algn="l" rtl="0">
              <a:spcBef>
                <a:spcPts val="0"/>
              </a:spcBef>
              <a:spcAft>
                <a:spcPts val="0"/>
              </a:spcAft>
              <a:buClr>
                <a:srgbClr val="B31126"/>
              </a:buClr>
              <a:buSzPts val="2600"/>
              <a:buFont typeface="Noto Sans Symbols"/>
              <a:buChar char="○"/>
            </a:pPr>
            <a:r>
              <a:rPr lang="en-US" sz="2600" dirty="0">
                <a:solidFill>
                  <a:schemeClr val="dk1"/>
                </a:solidFill>
              </a:rPr>
              <a:t>heavy/irregular breathing, “gasping”</a:t>
            </a:r>
            <a:endParaRPr sz="2600" dirty="0">
              <a:solidFill>
                <a:schemeClr val="dk1"/>
              </a:solidFill>
            </a:endParaRPr>
          </a:p>
          <a:p>
            <a:pPr marL="457200" lvl="0" indent="0" algn="l" rtl="0">
              <a:spcBef>
                <a:spcPts val="640"/>
              </a:spcBef>
              <a:spcAft>
                <a:spcPts val="0"/>
              </a:spcAft>
              <a:buNone/>
            </a:pPr>
            <a:endParaRPr sz="2800" dirty="0"/>
          </a:p>
          <a:p>
            <a:pPr marL="0" lvl="0" indent="0" algn="l" rtl="0">
              <a:spcBef>
                <a:spcPts val="640"/>
              </a:spcBef>
              <a:spcAft>
                <a:spcPts val="0"/>
              </a:spcAft>
              <a:buNone/>
            </a:pP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f340c48da8_0_19"/>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Why do PNES happen?</a:t>
            </a:r>
            <a:endParaRPr sz="3200" b="1"/>
          </a:p>
        </p:txBody>
      </p:sp>
      <p:sp>
        <p:nvSpPr>
          <p:cNvPr id="129" name="Google Shape;129;g1f340c48da8_0_1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pic>
        <p:nvPicPr>
          <p:cNvPr id="130" name="Google Shape;130;g1f340c48da8_0_19"/>
          <p:cNvPicPr preferRelativeResize="0"/>
          <p:nvPr/>
        </p:nvPicPr>
        <p:blipFill>
          <a:blip r:embed="rId3">
            <a:alphaModFix/>
          </a:blip>
          <a:stretch>
            <a:fillRect/>
          </a:stretch>
        </p:blipFill>
        <p:spPr>
          <a:xfrm>
            <a:off x="1159100" y="1514525"/>
            <a:ext cx="6743700" cy="3695700"/>
          </a:xfrm>
          <a:prstGeom prst="rect">
            <a:avLst/>
          </a:prstGeom>
          <a:noFill/>
          <a:ln>
            <a:noFill/>
          </a:ln>
        </p:spPr>
      </p:pic>
      <p:sp>
        <p:nvSpPr>
          <p:cNvPr id="131" name="Google Shape;131;g1f340c48da8_0_19"/>
          <p:cNvSpPr txBox="1"/>
          <p:nvPr/>
        </p:nvSpPr>
        <p:spPr>
          <a:xfrm>
            <a:off x="3083400" y="5210225"/>
            <a:ext cx="2977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Sequence of perceptions and motor activities shaped by experiences like inherent reflexes or physical symptoms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f340c48da8_0_369"/>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  Epileptic versus non-epileptic seizure?</a:t>
            </a:r>
            <a:endParaRPr sz="3200" b="1"/>
          </a:p>
        </p:txBody>
      </p:sp>
      <p:sp>
        <p:nvSpPr>
          <p:cNvPr id="138" name="Google Shape;138;g1f340c48da8_0_36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graphicFrame>
        <p:nvGraphicFramePr>
          <p:cNvPr id="139" name="Google Shape;139;g1f340c48da8_0_369"/>
          <p:cNvGraphicFramePr/>
          <p:nvPr>
            <p:extLst>
              <p:ext uri="{D42A27DB-BD31-4B8C-83A1-F6EECF244321}">
                <p14:modId xmlns:p14="http://schemas.microsoft.com/office/powerpoint/2010/main" val="1983193735"/>
              </p:ext>
            </p:extLst>
          </p:nvPr>
        </p:nvGraphicFramePr>
        <p:xfrm>
          <a:off x="952500" y="1029838"/>
          <a:ext cx="7239000" cy="4815480"/>
        </p:xfrm>
        <a:graphic>
          <a:graphicData uri="http://schemas.openxmlformats.org/drawingml/2006/table">
            <a:tbl>
              <a:tblPr>
                <a:noFill/>
                <a:tableStyleId>{9CA56DFE-AB65-41CA-97F1-4ED6582D34CD}</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285425">
                <a:tc>
                  <a:txBody>
                    <a:bodyPr/>
                    <a:lstStyle/>
                    <a:p>
                      <a:pPr marL="0" lvl="0" indent="0" algn="l" rtl="0">
                        <a:spcBef>
                          <a:spcPts val="0"/>
                        </a:spcBef>
                        <a:spcAft>
                          <a:spcPts val="0"/>
                        </a:spcAft>
                        <a:buNone/>
                      </a:pPr>
                      <a:r>
                        <a:rPr lang="en-US" sz="1500" b="1">
                          <a:solidFill>
                            <a:schemeClr val="tx1"/>
                          </a:solidFill>
                        </a:rPr>
                        <a:t>Observed</a:t>
                      </a:r>
                      <a:endParaRPr sz="1500" b="1">
                        <a:solidFill>
                          <a:schemeClr val="tx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500" b="1">
                          <a:solidFill>
                            <a:schemeClr val="tx1"/>
                          </a:solidFill>
                        </a:rPr>
                        <a:t>Epileptic Features</a:t>
                      </a:r>
                      <a:endParaRPr sz="1500" b="1">
                        <a:solidFill>
                          <a:schemeClr val="tx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500" b="1">
                          <a:solidFill>
                            <a:schemeClr val="tx1"/>
                          </a:solidFill>
                        </a:rPr>
                        <a:t>Non-epileptic Features</a:t>
                      </a:r>
                      <a:endParaRPr sz="1500" b="1">
                        <a:solidFill>
                          <a:schemeClr val="tx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02825">
                <a:tc>
                  <a:txBody>
                    <a:bodyPr/>
                    <a:lstStyle/>
                    <a:p>
                      <a:pPr marL="0" lvl="0" indent="0" algn="l" rtl="0">
                        <a:spcBef>
                          <a:spcPts val="0"/>
                        </a:spcBef>
                        <a:spcAft>
                          <a:spcPts val="0"/>
                        </a:spcAft>
                        <a:buNone/>
                      </a:pPr>
                      <a:r>
                        <a:rPr lang="en-US" sz="1200">
                          <a:solidFill>
                            <a:schemeClr val="tx1"/>
                          </a:solidFill>
                        </a:rPr>
                        <a:t>Head movements</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solidFill>
                            <a:schemeClr val="tx1"/>
                          </a:solidFill>
                        </a:rPr>
                        <a:t>Fixed</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solidFill>
                            <a:schemeClr val="tx1"/>
                          </a:solidFill>
                        </a:rPr>
                        <a:t>Side-to-side</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59350">
                <a:tc>
                  <a:txBody>
                    <a:bodyPr/>
                    <a:lstStyle/>
                    <a:p>
                      <a:pPr marL="0" lvl="0" indent="0" algn="l" rtl="0">
                        <a:spcBef>
                          <a:spcPts val="0"/>
                        </a:spcBef>
                        <a:spcAft>
                          <a:spcPts val="0"/>
                        </a:spcAft>
                        <a:buNone/>
                      </a:pPr>
                      <a:r>
                        <a:rPr lang="en-US" sz="1200" b="0" dirty="0">
                          <a:solidFill>
                            <a:schemeClr val="tx1"/>
                          </a:solidFill>
                        </a:rPr>
                        <a:t>Eyes</a:t>
                      </a:r>
                      <a:endParaRPr sz="1200" b="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9350">
                <a:tc>
                  <a:txBody>
                    <a:bodyPr/>
                    <a:lstStyle/>
                    <a:p>
                      <a:pPr marL="0" lvl="0" indent="0" algn="l" rtl="0">
                        <a:spcBef>
                          <a:spcPts val="0"/>
                        </a:spcBef>
                        <a:spcAft>
                          <a:spcPts val="0"/>
                        </a:spcAft>
                        <a:buNone/>
                      </a:pPr>
                      <a:r>
                        <a:rPr lang="en-US" sz="1200">
                          <a:solidFill>
                            <a:schemeClr val="tx1"/>
                          </a:solidFill>
                        </a:rPr>
                        <a:t>     Eyelids</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solidFill>
                            <a:schemeClr val="tx1"/>
                          </a:solidFill>
                        </a:rPr>
                        <a:t>Open</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solidFill>
                            <a:schemeClr val="tx1"/>
                          </a:solidFill>
                        </a:rPr>
                        <a:t>Closed</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200" b="1" dirty="0">
                          <a:solidFill>
                            <a:schemeClr val="tx1"/>
                          </a:solidFill>
                        </a:rPr>
                        <a:t>     Light Reflex</a:t>
                      </a:r>
                      <a:endParaRPr sz="1200" b="1"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b="1">
                          <a:solidFill>
                            <a:schemeClr val="tx1"/>
                          </a:solidFill>
                        </a:rPr>
                        <a:t>Absent</a:t>
                      </a:r>
                      <a:endParaRPr sz="1200" b="1">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b="1">
                          <a:solidFill>
                            <a:schemeClr val="tx1"/>
                          </a:solidFill>
                        </a:rPr>
                        <a:t>Present</a:t>
                      </a:r>
                      <a:endParaRPr sz="1200" b="1">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200" b="1" dirty="0">
                          <a:solidFill>
                            <a:schemeClr val="tx1"/>
                          </a:solidFill>
                        </a:rPr>
                        <a:t>     Corneal Touch</a:t>
                      </a:r>
                      <a:endParaRPr sz="1200" b="1"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b="1">
                          <a:solidFill>
                            <a:schemeClr val="tx1"/>
                          </a:solidFill>
                        </a:rPr>
                        <a:t>No Response</a:t>
                      </a:r>
                      <a:endParaRPr sz="1200" b="1">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b="1" dirty="0">
                          <a:solidFill>
                            <a:schemeClr val="tx1"/>
                          </a:solidFill>
                        </a:rPr>
                        <a:t>Guarding Response</a:t>
                      </a:r>
                      <a:endParaRPr sz="1200" b="1"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1200" dirty="0">
                          <a:solidFill>
                            <a:schemeClr val="tx1"/>
                          </a:solidFill>
                        </a:rPr>
                        <a:t>Vocalizations</a:t>
                      </a:r>
                      <a:endParaRPr sz="120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dirty="0">
                          <a:solidFill>
                            <a:schemeClr val="tx1"/>
                          </a:solidFill>
                        </a:rPr>
                        <a:t>Rare</a:t>
                      </a:r>
                      <a:endParaRPr sz="120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dirty="0">
                          <a:solidFill>
                            <a:schemeClr val="tx1"/>
                          </a:solidFill>
                        </a:rPr>
                        <a:t>Yes</a:t>
                      </a:r>
                      <a:endParaRPr sz="120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93550">
                <a:tc>
                  <a:txBody>
                    <a:bodyPr/>
                    <a:lstStyle/>
                    <a:p>
                      <a:pPr marL="0" lvl="0" indent="0" algn="l" rtl="0">
                        <a:spcBef>
                          <a:spcPts val="0"/>
                        </a:spcBef>
                        <a:spcAft>
                          <a:spcPts val="0"/>
                        </a:spcAft>
                        <a:buNone/>
                      </a:pPr>
                      <a:r>
                        <a:rPr lang="en-US" sz="1200" b="1">
                          <a:solidFill>
                            <a:schemeClr val="tx1"/>
                          </a:solidFill>
                        </a:rPr>
                        <a:t>Tongue Injury</a:t>
                      </a:r>
                      <a:endParaRPr sz="1200" b="1">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b="1" dirty="0">
                          <a:solidFill>
                            <a:schemeClr val="tx1"/>
                          </a:solidFill>
                        </a:rPr>
                        <a:t>May bite side(s)</a:t>
                      </a:r>
                      <a:endParaRPr sz="1200" b="1"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b="1" dirty="0">
                          <a:solidFill>
                            <a:schemeClr val="tx1"/>
                          </a:solidFill>
                        </a:rPr>
                        <a:t>May bite the tip</a:t>
                      </a:r>
                      <a:endParaRPr sz="1200" b="1"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24600">
                <a:tc>
                  <a:txBody>
                    <a:bodyPr/>
                    <a:lstStyle/>
                    <a:p>
                      <a:pPr marL="0" lvl="0" indent="0" algn="l" rtl="0">
                        <a:spcBef>
                          <a:spcPts val="0"/>
                        </a:spcBef>
                        <a:spcAft>
                          <a:spcPts val="0"/>
                        </a:spcAft>
                        <a:buNone/>
                      </a:pPr>
                      <a:r>
                        <a:rPr lang="en-US" sz="1200" b="0" dirty="0">
                          <a:solidFill>
                            <a:schemeClr val="tx1"/>
                          </a:solidFill>
                        </a:rPr>
                        <a:t>Limb Movements</a:t>
                      </a:r>
                      <a:endParaRPr sz="1200" b="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US" sz="1200">
                          <a:solidFill>
                            <a:schemeClr val="tx1"/>
                          </a:solidFill>
                        </a:rPr>
                        <a:t>     Synchronous</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solidFill>
                            <a:schemeClr val="tx1"/>
                          </a:solidFill>
                        </a:rPr>
                        <a:t>Yes</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solidFill>
                            <a:schemeClr val="tx1"/>
                          </a:solidFill>
                        </a:rPr>
                        <a:t>No</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US" sz="1200" dirty="0">
                          <a:solidFill>
                            <a:schemeClr val="tx1"/>
                          </a:solidFill>
                        </a:rPr>
                        <a:t>     Continuous</a:t>
                      </a:r>
                      <a:endParaRPr sz="120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dirty="0">
                          <a:solidFill>
                            <a:schemeClr val="tx1"/>
                          </a:solidFill>
                        </a:rPr>
                        <a:t>Yes</a:t>
                      </a:r>
                      <a:endParaRPr sz="120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solidFill>
                            <a:schemeClr val="tx1"/>
                          </a:solidFill>
                        </a:rPr>
                        <a:t>No</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US" sz="1200" dirty="0">
                          <a:solidFill>
                            <a:schemeClr val="tx1"/>
                          </a:solidFill>
                        </a:rPr>
                        <a:t>     Typical</a:t>
                      </a:r>
                      <a:endParaRPr sz="120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dirty="0">
                          <a:solidFill>
                            <a:schemeClr val="tx1"/>
                          </a:solidFill>
                        </a:rPr>
                        <a:t>Yes (tonic, </a:t>
                      </a:r>
                      <a:r>
                        <a:rPr lang="en-US" sz="1200" dirty="0" err="1">
                          <a:solidFill>
                            <a:schemeClr val="tx1"/>
                          </a:solidFill>
                        </a:rPr>
                        <a:t>clonic</a:t>
                      </a:r>
                      <a:r>
                        <a:rPr lang="en-US" sz="1200" dirty="0">
                          <a:solidFill>
                            <a:schemeClr val="tx1"/>
                          </a:solidFill>
                        </a:rPr>
                        <a:t>, both)</a:t>
                      </a:r>
                      <a:endParaRPr sz="1200"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solidFill>
                            <a:schemeClr val="tx1"/>
                          </a:solidFill>
                        </a:rPr>
                        <a:t>No</a:t>
                      </a:r>
                      <a:endParaRPr sz="120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81000">
                <a:tc>
                  <a:txBody>
                    <a:bodyPr/>
                    <a:lstStyle/>
                    <a:p>
                      <a:pPr marL="0" lvl="0" indent="0" algn="l" rtl="0">
                        <a:spcBef>
                          <a:spcPts val="0"/>
                        </a:spcBef>
                        <a:spcAft>
                          <a:spcPts val="0"/>
                        </a:spcAft>
                        <a:buNone/>
                      </a:pPr>
                      <a:r>
                        <a:rPr lang="en-US" sz="1200" b="1" dirty="0">
                          <a:solidFill>
                            <a:schemeClr val="tx1"/>
                          </a:solidFill>
                        </a:rPr>
                        <a:t>Duration (commonly)</a:t>
                      </a:r>
                      <a:endParaRPr sz="1200" b="1"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b="1" dirty="0">
                          <a:solidFill>
                            <a:schemeClr val="tx1"/>
                          </a:solidFill>
                        </a:rPr>
                        <a:t>&lt;3 minutes</a:t>
                      </a:r>
                      <a:endParaRPr sz="1200" b="1"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b="1" dirty="0">
                          <a:solidFill>
                            <a:schemeClr val="tx1"/>
                          </a:solidFill>
                        </a:rPr>
                        <a:t>More than 3 minutes</a:t>
                      </a:r>
                      <a:endParaRPr sz="1200" b="1" dirty="0">
                        <a:solidFill>
                          <a:schemeClr val="tx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7DE0-ED0E-A712-1EFB-66A94E09CF4F}"/>
              </a:ext>
            </a:extLst>
          </p:cNvPr>
          <p:cNvSpPr>
            <a:spLocks noGrp="1"/>
          </p:cNvSpPr>
          <p:nvPr>
            <p:ph type="title"/>
          </p:nvPr>
        </p:nvSpPr>
        <p:spPr/>
        <p:txBody>
          <a:bodyPr>
            <a:normAutofit/>
          </a:bodyPr>
          <a:lstStyle/>
          <a:p>
            <a:r>
              <a:rPr lang="en-US" sz="3200" b="1" dirty="0"/>
              <a:t>Epileptic vs. non-epileptic: Details</a:t>
            </a:r>
          </a:p>
        </p:txBody>
      </p:sp>
      <p:sp>
        <p:nvSpPr>
          <p:cNvPr id="3" name="Slide Number Placeholder 2">
            <a:extLst>
              <a:ext uri="{FF2B5EF4-FFF2-40B4-BE49-F238E27FC236}">
                <a16:creationId xmlns:a16="http://schemas.microsoft.com/office/drawing/2014/main" id="{B8758272-EC4E-4116-4B9F-99130CD139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4" name="Text Placeholder 3">
            <a:extLst>
              <a:ext uri="{FF2B5EF4-FFF2-40B4-BE49-F238E27FC236}">
                <a16:creationId xmlns:a16="http://schemas.microsoft.com/office/drawing/2014/main" id="{44860DA1-8293-93E9-D501-E9EF4A4D1027}"/>
              </a:ext>
            </a:extLst>
          </p:cNvPr>
          <p:cNvSpPr>
            <a:spLocks noGrp="1"/>
          </p:cNvSpPr>
          <p:nvPr>
            <p:ph type="body" idx="1"/>
          </p:nvPr>
        </p:nvSpPr>
        <p:spPr/>
        <p:txBody>
          <a:bodyPr>
            <a:normAutofit/>
          </a:bodyPr>
          <a:lstStyle/>
          <a:p>
            <a:pPr marL="342900" lvl="0" indent="-311150" algn="l" rtl="0">
              <a:spcBef>
                <a:spcPts val="0"/>
              </a:spcBef>
              <a:spcAft>
                <a:spcPts val="0"/>
              </a:spcAft>
              <a:buClr>
                <a:srgbClr val="B31126"/>
              </a:buClr>
              <a:buSzPts val="2400"/>
              <a:buChar char="●"/>
            </a:pPr>
            <a:r>
              <a:rPr lang="en-US" sz="2800" dirty="0">
                <a:solidFill>
                  <a:schemeClr val="dk1"/>
                </a:solidFill>
              </a:rPr>
              <a:t>Movements</a:t>
            </a:r>
            <a:endParaRPr lang="en-US" sz="2200" dirty="0">
              <a:solidFill>
                <a:schemeClr val="dk1"/>
              </a:solidFill>
            </a:endParaRPr>
          </a:p>
          <a:p>
            <a:pPr marL="914400" lvl="1" indent="-393700" algn="l" rtl="0">
              <a:spcBef>
                <a:spcPts val="0"/>
              </a:spcBef>
              <a:spcAft>
                <a:spcPts val="0"/>
              </a:spcAft>
              <a:buClr>
                <a:srgbClr val="B31126"/>
              </a:buClr>
              <a:buSzPts val="2600"/>
              <a:buFont typeface="Noto Sans Symbols"/>
              <a:buChar char="○"/>
            </a:pPr>
            <a:r>
              <a:rPr lang="en-US" sz="2200" b="0" i="0" u="none" strike="noStrike" dirty="0">
                <a:solidFill>
                  <a:schemeClr val="tx1"/>
                </a:solidFill>
                <a:effectLst/>
                <a:latin typeface="+mn-lt"/>
              </a:rPr>
              <a:t>Asynchronous, non-stereotyped movements that change throughout episode</a:t>
            </a:r>
          </a:p>
          <a:p>
            <a:pPr marL="914400" lvl="1" indent="-393700" algn="l" rtl="0">
              <a:spcBef>
                <a:spcPts val="0"/>
              </a:spcBef>
              <a:spcAft>
                <a:spcPts val="0"/>
              </a:spcAft>
              <a:buClr>
                <a:srgbClr val="B31126"/>
              </a:buClr>
              <a:buSzPts val="2600"/>
              <a:buFont typeface="Noto Sans Symbols"/>
              <a:buChar char="○"/>
            </a:pPr>
            <a:r>
              <a:rPr lang="en-US" sz="2200" b="0" i="0" u="none" strike="noStrike" dirty="0">
                <a:solidFill>
                  <a:schemeClr val="tx1"/>
                </a:solidFill>
                <a:effectLst/>
                <a:latin typeface="+mn-lt"/>
              </a:rPr>
              <a:t>No rapid contraction with slow relaxation from true GTCs</a:t>
            </a:r>
          </a:p>
          <a:p>
            <a:pPr marL="914400" lvl="1" indent="-393700" algn="l" rtl="0">
              <a:spcBef>
                <a:spcPts val="0"/>
              </a:spcBef>
              <a:spcAft>
                <a:spcPts val="0"/>
              </a:spcAft>
              <a:buClr>
                <a:srgbClr val="B31126"/>
              </a:buClr>
              <a:buSzPts val="2600"/>
              <a:buFont typeface="Noto Sans Symbols"/>
              <a:buChar char="○"/>
            </a:pPr>
            <a:r>
              <a:rPr lang="en-US" sz="2200" b="0" i="0" u="none" strike="noStrike" dirty="0">
                <a:solidFill>
                  <a:schemeClr val="tx1"/>
                </a:solidFill>
                <a:effectLst/>
                <a:latin typeface="+mn-lt"/>
              </a:rPr>
              <a:t>Pelvic thrusting</a:t>
            </a:r>
          </a:p>
          <a:p>
            <a:pPr marL="914400" lvl="1" indent="-393700" algn="l" rtl="0">
              <a:spcBef>
                <a:spcPts val="0"/>
              </a:spcBef>
              <a:spcAft>
                <a:spcPts val="0"/>
              </a:spcAft>
              <a:buClr>
                <a:srgbClr val="B31126"/>
              </a:buClr>
              <a:buSzPts val="2600"/>
              <a:buFont typeface="Noto Sans Symbols"/>
              <a:buChar char="○"/>
            </a:pPr>
            <a:r>
              <a:rPr lang="en-US" sz="2200" b="0" i="0" u="none" strike="noStrike" dirty="0">
                <a:solidFill>
                  <a:schemeClr val="tx1"/>
                </a:solidFill>
                <a:effectLst/>
                <a:latin typeface="+mn-lt"/>
              </a:rPr>
              <a:t>Side-to-side head movements: violent and high amplitude</a:t>
            </a:r>
          </a:p>
          <a:p>
            <a:pPr marL="914400" lvl="1" indent="-393700" algn="l" rtl="0">
              <a:spcBef>
                <a:spcPts val="0"/>
              </a:spcBef>
              <a:spcAft>
                <a:spcPts val="0"/>
              </a:spcAft>
              <a:buClr>
                <a:srgbClr val="B31126"/>
              </a:buClr>
              <a:buSzPts val="2600"/>
              <a:buFont typeface="Noto Sans Symbols"/>
              <a:buChar char="○"/>
            </a:pPr>
            <a:r>
              <a:rPr lang="en-US" sz="2200" b="0" i="0" u="none" strike="noStrike" dirty="0" err="1">
                <a:solidFill>
                  <a:schemeClr val="tx1"/>
                </a:solidFill>
                <a:effectLst/>
                <a:latin typeface="+mn-lt"/>
              </a:rPr>
              <a:t>Opisthotonic</a:t>
            </a:r>
            <a:r>
              <a:rPr lang="en-US" sz="2200" b="0" i="0" u="none" strike="noStrike" dirty="0">
                <a:solidFill>
                  <a:schemeClr val="tx1"/>
                </a:solidFill>
                <a:effectLst/>
                <a:latin typeface="+mn-lt"/>
              </a:rPr>
              <a:t> posture</a:t>
            </a:r>
            <a:br>
              <a:rPr lang="en-US" sz="2200" b="0" i="0" u="none" strike="noStrike" dirty="0">
                <a:solidFill>
                  <a:schemeClr val="tx1"/>
                </a:solidFill>
                <a:effectLst/>
                <a:latin typeface="+mn-lt"/>
              </a:rPr>
            </a:br>
            <a:endParaRPr lang="en-US" sz="2200" b="0" i="0" u="none" strike="noStrike" dirty="0">
              <a:solidFill>
                <a:schemeClr val="tx1"/>
              </a:solidFill>
              <a:effectLst/>
              <a:latin typeface="+mn-lt"/>
            </a:endParaRPr>
          </a:p>
          <a:p>
            <a:pPr marL="342900" lvl="0" indent="-311150" algn="l" rtl="0">
              <a:spcBef>
                <a:spcPts val="0"/>
              </a:spcBef>
              <a:spcAft>
                <a:spcPts val="0"/>
              </a:spcAft>
              <a:buClr>
                <a:srgbClr val="B31126"/>
              </a:buClr>
              <a:buSzPts val="2400"/>
              <a:buChar char="●"/>
            </a:pPr>
            <a:r>
              <a:rPr lang="en-US" sz="2800" dirty="0">
                <a:solidFill>
                  <a:schemeClr val="dk1"/>
                </a:solidFill>
              </a:rPr>
              <a:t>Eyes</a:t>
            </a:r>
            <a:endParaRPr lang="en-US" sz="2200" b="0" i="0" u="none" strike="noStrike" dirty="0">
              <a:solidFill>
                <a:schemeClr val="tx1"/>
              </a:solidFill>
              <a:effectLst/>
              <a:latin typeface="+mn-lt"/>
            </a:endParaRPr>
          </a:p>
          <a:p>
            <a:pPr marL="914400" lvl="1" indent="-393700" algn="l" rtl="0">
              <a:spcBef>
                <a:spcPts val="0"/>
              </a:spcBef>
              <a:spcAft>
                <a:spcPts val="0"/>
              </a:spcAft>
              <a:buClr>
                <a:srgbClr val="B31126"/>
              </a:buClr>
              <a:buSzPts val="2600"/>
              <a:buFont typeface="Noto Sans Symbols"/>
              <a:buChar char="○"/>
            </a:pPr>
            <a:r>
              <a:rPr lang="en-US" sz="2200" b="0" i="0" u="none" strike="noStrike" dirty="0">
                <a:solidFill>
                  <a:schemeClr val="tx1"/>
                </a:solidFill>
                <a:effectLst/>
                <a:latin typeface="+mn-lt"/>
              </a:rPr>
              <a:t>Closure – especially forceful closure, resist attempts to open eyelids</a:t>
            </a:r>
          </a:p>
          <a:p>
            <a:pPr marL="914400" lvl="1" indent="-393700" algn="l" rtl="0">
              <a:spcBef>
                <a:spcPts val="0"/>
              </a:spcBef>
              <a:spcAft>
                <a:spcPts val="0"/>
              </a:spcAft>
              <a:buClr>
                <a:srgbClr val="B31126"/>
              </a:buClr>
              <a:buSzPts val="2600"/>
              <a:buFont typeface="Noto Sans Symbols"/>
              <a:buChar char="○"/>
            </a:pPr>
            <a:r>
              <a:rPr lang="en-US" sz="2200" dirty="0">
                <a:solidFill>
                  <a:schemeClr val="tx1"/>
                </a:solidFill>
                <a:latin typeface="+mn-lt"/>
              </a:rPr>
              <a:t>Back and forth/roving movements</a:t>
            </a:r>
          </a:p>
          <a:p>
            <a:pPr marL="914400" lvl="1" indent="-393700" algn="l" rtl="0">
              <a:spcBef>
                <a:spcPts val="0"/>
              </a:spcBef>
              <a:spcAft>
                <a:spcPts val="0"/>
              </a:spcAft>
              <a:buClr>
                <a:srgbClr val="B31126"/>
              </a:buClr>
              <a:buSzPts val="2600"/>
              <a:buFont typeface="Noto Sans Symbols"/>
              <a:buChar char="○"/>
            </a:pPr>
            <a:r>
              <a:rPr lang="en-US" sz="2200" b="0" i="0" u="none" strike="noStrike" dirty="0">
                <a:solidFill>
                  <a:schemeClr val="tx1"/>
                </a:solidFill>
                <a:effectLst/>
                <a:latin typeface="+mn-lt"/>
              </a:rPr>
              <a:t>CAN </a:t>
            </a:r>
            <a:r>
              <a:rPr lang="en-US" sz="2200" dirty="0">
                <a:solidFill>
                  <a:schemeClr val="tx1"/>
                </a:solidFill>
                <a:latin typeface="+mn-lt"/>
              </a:rPr>
              <a:t>“roll back in head”, especially if pulled open</a:t>
            </a:r>
            <a:endParaRPr lang="en-US" sz="2200" b="0" i="0" u="none" strike="noStrike" dirty="0">
              <a:solidFill>
                <a:schemeClr val="tx1"/>
              </a:solidFill>
              <a:effectLst/>
              <a:latin typeface="+mn-lt"/>
            </a:endParaRPr>
          </a:p>
          <a:p>
            <a:pPr>
              <a:buClr>
                <a:srgbClr val="C00000"/>
              </a:buClr>
            </a:pPr>
            <a:endParaRPr lang="en-US" dirty="0">
              <a:solidFill>
                <a:schemeClr val="tx1"/>
              </a:solidFill>
              <a:latin typeface="+mn-lt"/>
            </a:endParaRPr>
          </a:p>
        </p:txBody>
      </p:sp>
    </p:spTree>
    <p:extLst>
      <p:ext uri="{BB962C8B-B14F-4D97-AF65-F5344CB8AC3E}">
        <p14:creationId xmlns:p14="http://schemas.microsoft.com/office/powerpoint/2010/main" val="294592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7DE0-ED0E-A712-1EFB-66A94E09CF4F}"/>
              </a:ext>
            </a:extLst>
          </p:cNvPr>
          <p:cNvSpPr>
            <a:spLocks noGrp="1"/>
          </p:cNvSpPr>
          <p:nvPr>
            <p:ph type="title"/>
          </p:nvPr>
        </p:nvSpPr>
        <p:spPr/>
        <p:txBody>
          <a:bodyPr>
            <a:normAutofit/>
          </a:bodyPr>
          <a:lstStyle/>
          <a:p>
            <a:r>
              <a:rPr lang="en-US" sz="3200" b="1" dirty="0"/>
              <a:t>Epileptic vs. non-epileptic: Details</a:t>
            </a:r>
          </a:p>
        </p:txBody>
      </p:sp>
      <p:sp>
        <p:nvSpPr>
          <p:cNvPr id="3" name="Slide Number Placeholder 2">
            <a:extLst>
              <a:ext uri="{FF2B5EF4-FFF2-40B4-BE49-F238E27FC236}">
                <a16:creationId xmlns:a16="http://schemas.microsoft.com/office/drawing/2014/main" id="{B8758272-EC4E-4116-4B9F-99130CD139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Text Placeholder 3">
            <a:extLst>
              <a:ext uri="{FF2B5EF4-FFF2-40B4-BE49-F238E27FC236}">
                <a16:creationId xmlns:a16="http://schemas.microsoft.com/office/drawing/2014/main" id="{44860DA1-8293-93E9-D501-E9EF4A4D1027}"/>
              </a:ext>
            </a:extLst>
          </p:cNvPr>
          <p:cNvSpPr>
            <a:spLocks noGrp="1"/>
          </p:cNvSpPr>
          <p:nvPr>
            <p:ph type="body" idx="1"/>
          </p:nvPr>
        </p:nvSpPr>
        <p:spPr/>
        <p:txBody>
          <a:bodyPr>
            <a:normAutofit/>
          </a:bodyPr>
          <a:lstStyle/>
          <a:p>
            <a:pPr marL="342900" lvl="0" indent="-311150" algn="l" rtl="0">
              <a:spcBef>
                <a:spcPts val="0"/>
              </a:spcBef>
              <a:spcAft>
                <a:spcPts val="0"/>
              </a:spcAft>
              <a:buClr>
                <a:srgbClr val="B31126"/>
              </a:buClr>
              <a:buSzPts val="2400"/>
              <a:buChar char="●"/>
            </a:pPr>
            <a:r>
              <a:rPr lang="en-US" sz="2800" dirty="0">
                <a:solidFill>
                  <a:schemeClr val="dk1"/>
                </a:solidFill>
              </a:rPr>
              <a:t>Vocalizations</a:t>
            </a:r>
            <a:endParaRPr lang="en-US" sz="2200" dirty="0">
              <a:solidFill>
                <a:schemeClr val="dk1"/>
              </a:solidFill>
            </a:endParaRPr>
          </a:p>
          <a:p>
            <a:pPr marL="914400" lvl="1" indent="-393700" algn="l" rtl="0">
              <a:spcBef>
                <a:spcPts val="0"/>
              </a:spcBef>
              <a:spcAft>
                <a:spcPts val="0"/>
              </a:spcAft>
              <a:buClr>
                <a:srgbClr val="B31126"/>
              </a:buClr>
              <a:buSzPts val="2600"/>
              <a:buFont typeface="Noto Sans Symbols"/>
              <a:buChar char="○"/>
            </a:pPr>
            <a:r>
              <a:rPr lang="en-US" sz="2400" b="0" i="0" u="none" strike="noStrike" dirty="0">
                <a:solidFill>
                  <a:schemeClr val="tx1"/>
                </a:solidFill>
                <a:effectLst/>
                <a:latin typeface="+mn-lt"/>
              </a:rPr>
              <a:t>Epileptic seizures can start with a particular yell/cry</a:t>
            </a:r>
          </a:p>
          <a:p>
            <a:pPr marL="914400" lvl="1" indent="-393700" algn="l" rtl="0">
              <a:spcBef>
                <a:spcPts val="0"/>
              </a:spcBef>
              <a:spcAft>
                <a:spcPts val="0"/>
              </a:spcAft>
              <a:buClr>
                <a:srgbClr val="B31126"/>
              </a:buClr>
              <a:buSzPts val="2600"/>
              <a:buFont typeface="Noto Sans Symbols"/>
              <a:buChar char="○"/>
            </a:pPr>
            <a:r>
              <a:rPr lang="en-US" sz="2400" dirty="0">
                <a:solidFill>
                  <a:schemeClr val="tx1"/>
                </a:solidFill>
                <a:latin typeface="+mn-lt"/>
              </a:rPr>
              <a:t>PNES – moans, screams, retching, stuttering, weeping more common</a:t>
            </a:r>
          </a:p>
          <a:p>
            <a:pPr marL="914400" lvl="1" indent="-393700" algn="l" rtl="0">
              <a:spcBef>
                <a:spcPts val="0"/>
              </a:spcBef>
              <a:spcAft>
                <a:spcPts val="0"/>
              </a:spcAft>
              <a:buClr>
                <a:srgbClr val="B31126"/>
              </a:buClr>
              <a:buSzPts val="2600"/>
              <a:buFont typeface="Noto Sans Symbols"/>
              <a:buChar char="○"/>
            </a:pPr>
            <a:r>
              <a:rPr lang="en-US" sz="2400" b="0" i="0" u="none" strike="noStrike" dirty="0">
                <a:solidFill>
                  <a:schemeClr val="tx1"/>
                </a:solidFill>
                <a:effectLst/>
                <a:latin typeface="+mn-lt"/>
              </a:rPr>
              <a:t>Ictal stuttering – one study showed this in 8.5% of PNES, none in epileptic seizure</a:t>
            </a:r>
            <a:br>
              <a:rPr lang="en-US" sz="2200" b="0" i="0" u="none" strike="noStrike" dirty="0">
                <a:solidFill>
                  <a:schemeClr val="tx1"/>
                </a:solidFill>
                <a:effectLst/>
                <a:latin typeface="+mn-lt"/>
              </a:rPr>
            </a:br>
            <a:endParaRPr lang="en-US" sz="2200" b="0" i="0" u="none" strike="noStrike" dirty="0">
              <a:solidFill>
                <a:schemeClr val="tx1"/>
              </a:solidFill>
              <a:effectLst/>
              <a:latin typeface="+mn-lt"/>
            </a:endParaRPr>
          </a:p>
          <a:p>
            <a:pPr marL="342900" lvl="0" indent="-311150" algn="l" rtl="0">
              <a:spcBef>
                <a:spcPts val="0"/>
              </a:spcBef>
              <a:spcAft>
                <a:spcPts val="0"/>
              </a:spcAft>
              <a:buClr>
                <a:srgbClr val="B31126"/>
              </a:buClr>
              <a:buSzPts val="2400"/>
              <a:buChar char="●"/>
            </a:pPr>
            <a:r>
              <a:rPr lang="en-US" sz="2800" dirty="0">
                <a:solidFill>
                  <a:schemeClr val="dk1"/>
                </a:solidFill>
              </a:rPr>
              <a:t>Guarding/Posture</a:t>
            </a:r>
            <a:endParaRPr lang="en-US" sz="1800" b="0" i="0" u="none" strike="noStrike" dirty="0">
              <a:solidFill>
                <a:schemeClr val="tx1"/>
              </a:solidFill>
              <a:effectLst/>
              <a:latin typeface="+mn-lt"/>
            </a:endParaRPr>
          </a:p>
          <a:p>
            <a:pPr marL="914400" lvl="1" indent="-393700" algn="l" rtl="0">
              <a:spcBef>
                <a:spcPts val="0"/>
              </a:spcBef>
              <a:spcAft>
                <a:spcPts val="0"/>
              </a:spcAft>
              <a:buClr>
                <a:srgbClr val="B31126"/>
              </a:buClr>
              <a:buSzPts val="2600"/>
              <a:buFont typeface="Noto Sans Symbols"/>
              <a:buChar char="○"/>
            </a:pPr>
            <a:r>
              <a:rPr lang="en-US" sz="2400" dirty="0">
                <a:solidFill>
                  <a:schemeClr val="tx1"/>
                </a:solidFill>
                <a:latin typeface="+mn-lt"/>
              </a:rPr>
              <a:t>May slump in chair or fall slowly</a:t>
            </a:r>
          </a:p>
          <a:p>
            <a:pPr marL="914400" lvl="1" indent="-393700" algn="l" rtl="0">
              <a:spcBef>
                <a:spcPts val="0"/>
              </a:spcBef>
              <a:spcAft>
                <a:spcPts val="0"/>
              </a:spcAft>
              <a:buClr>
                <a:srgbClr val="B31126"/>
              </a:buClr>
              <a:buSzPts val="2600"/>
              <a:buFont typeface="Noto Sans Symbols"/>
              <a:buChar char="○"/>
            </a:pPr>
            <a:r>
              <a:rPr lang="en-US" sz="2400" dirty="0">
                <a:solidFill>
                  <a:schemeClr val="tx1"/>
                </a:solidFill>
                <a:latin typeface="+mn-lt"/>
              </a:rPr>
              <a:t>Unlikely to fall abruptly to the ground</a:t>
            </a:r>
          </a:p>
          <a:p>
            <a:pPr marL="914400" lvl="1" indent="-393700" algn="l" rtl="0">
              <a:spcBef>
                <a:spcPts val="0"/>
              </a:spcBef>
              <a:spcAft>
                <a:spcPts val="0"/>
              </a:spcAft>
              <a:buClr>
                <a:srgbClr val="B31126"/>
              </a:buClr>
              <a:buSzPts val="2600"/>
              <a:buFont typeface="Noto Sans Symbols"/>
              <a:buChar char="○"/>
            </a:pPr>
            <a:endParaRPr lang="en-US" sz="1800" b="0" i="0" u="none" strike="noStrike" dirty="0">
              <a:solidFill>
                <a:schemeClr val="tx1"/>
              </a:solidFill>
              <a:effectLst/>
              <a:latin typeface="+mn-lt"/>
            </a:endParaRPr>
          </a:p>
          <a:p>
            <a:pPr>
              <a:buClr>
                <a:srgbClr val="C00000"/>
              </a:buClr>
            </a:pPr>
            <a:endParaRPr lang="en-US" dirty="0">
              <a:solidFill>
                <a:schemeClr val="tx1"/>
              </a:solidFill>
              <a:latin typeface="+mn-lt"/>
            </a:endParaRPr>
          </a:p>
        </p:txBody>
      </p:sp>
    </p:spTree>
    <p:extLst>
      <p:ext uri="{BB962C8B-B14F-4D97-AF65-F5344CB8AC3E}">
        <p14:creationId xmlns:p14="http://schemas.microsoft.com/office/powerpoint/2010/main" val="363458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65D-7B10-D149-9444-5F45E377D818}"/>
              </a:ext>
            </a:extLst>
          </p:cNvPr>
          <p:cNvSpPr>
            <a:spLocks noGrp="1"/>
          </p:cNvSpPr>
          <p:nvPr>
            <p:ph type="title"/>
          </p:nvPr>
        </p:nvSpPr>
        <p:spPr/>
        <p:txBody>
          <a:bodyPr>
            <a:normAutofit/>
          </a:bodyPr>
          <a:lstStyle/>
          <a:p>
            <a:r>
              <a:rPr lang="en-US" sz="3200" b="1" dirty="0"/>
              <a:t>Post-ictal phase</a:t>
            </a:r>
          </a:p>
        </p:txBody>
      </p:sp>
      <p:sp>
        <p:nvSpPr>
          <p:cNvPr id="3" name="Slide Number Placeholder 2">
            <a:extLst>
              <a:ext uri="{FF2B5EF4-FFF2-40B4-BE49-F238E27FC236}">
                <a16:creationId xmlns:a16="http://schemas.microsoft.com/office/drawing/2014/main" id="{7FE6F526-2449-8D24-AFDD-E8ABC4E906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graphicFrame>
        <p:nvGraphicFramePr>
          <p:cNvPr id="5" name="Table 4">
            <a:extLst>
              <a:ext uri="{FF2B5EF4-FFF2-40B4-BE49-F238E27FC236}">
                <a16:creationId xmlns:a16="http://schemas.microsoft.com/office/drawing/2014/main" id="{8E3AC325-24B6-E4D0-537A-B1901EBD6ADA}"/>
              </a:ext>
            </a:extLst>
          </p:cNvPr>
          <p:cNvGraphicFramePr>
            <a:graphicFrameLocks noGrp="1"/>
          </p:cNvGraphicFramePr>
          <p:nvPr>
            <p:extLst>
              <p:ext uri="{D42A27DB-BD31-4B8C-83A1-F6EECF244321}">
                <p14:modId xmlns:p14="http://schemas.microsoft.com/office/powerpoint/2010/main" val="2266698252"/>
              </p:ext>
            </p:extLst>
          </p:nvPr>
        </p:nvGraphicFramePr>
        <p:xfrm>
          <a:off x="245806" y="1676400"/>
          <a:ext cx="8440995" cy="3017520"/>
        </p:xfrm>
        <a:graphic>
          <a:graphicData uri="http://schemas.openxmlformats.org/drawingml/2006/table">
            <a:tbl>
              <a:tblPr/>
              <a:tblGrid>
                <a:gridCol w="2813665">
                  <a:extLst>
                    <a:ext uri="{9D8B030D-6E8A-4147-A177-3AD203B41FA5}">
                      <a16:colId xmlns:a16="http://schemas.microsoft.com/office/drawing/2014/main" val="1854522300"/>
                    </a:ext>
                  </a:extLst>
                </a:gridCol>
                <a:gridCol w="2813665">
                  <a:extLst>
                    <a:ext uri="{9D8B030D-6E8A-4147-A177-3AD203B41FA5}">
                      <a16:colId xmlns:a16="http://schemas.microsoft.com/office/drawing/2014/main" val="2957747875"/>
                    </a:ext>
                  </a:extLst>
                </a:gridCol>
                <a:gridCol w="2813665">
                  <a:extLst>
                    <a:ext uri="{9D8B030D-6E8A-4147-A177-3AD203B41FA5}">
                      <a16:colId xmlns:a16="http://schemas.microsoft.com/office/drawing/2014/main" val="3575735921"/>
                    </a:ext>
                  </a:extLst>
                </a:gridCol>
              </a:tblGrid>
              <a:tr h="228600">
                <a:tc>
                  <a:txBody>
                    <a:bodyPr/>
                    <a:lstStyle/>
                    <a:p>
                      <a:pPr rtl="0" fontAlgn="t">
                        <a:spcBef>
                          <a:spcPts val="0"/>
                        </a:spcBef>
                        <a:spcAft>
                          <a:spcPts val="0"/>
                        </a:spcAft>
                      </a:pPr>
                      <a:r>
                        <a:rPr lang="en-US" sz="1600" b="1" i="0" u="none" strike="noStrike" dirty="0">
                          <a:solidFill>
                            <a:schemeClr val="tx1"/>
                          </a:solidFill>
                          <a:effectLst/>
                          <a:latin typeface="Arial" panose="020B0604020202020204" pitchFamily="34" charset="0"/>
                        </a:rPr>
                        <a:t>Observed</a:t>
                      </a:r>
                      <a:endParaRPr lang="en-US" sz="1600" dirty="0">
                        <a:solidFill>
                          <a:schemeClr val="tx1"/>
                        </a:solidFill>
                        <a:effectLst/>
                      </a:endParaRPr>
                    </a:p>
                  </a:txBody>
                  <a:tcPr marL="76200" marR="76200" marT="76200" marB="762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1" i="0" u="none" strike="noStrike">
                          <a:solidFill>
                            <a:schemeClr val="tx1"/>
                          </a:solidFill>
                          <a:effectLst/>
                          <a:latin typeface="Arial" panose="020B0604020202020204" pitchFamily="34" charset="0"/>
                        </a:rPr>
                        <a:t>Epileptic Features</a:t>
                      </a:r>
                      <a:endParaRPr lang="en-US" sz="1600">
                        <a:solidFill>
                          <a:schemeClr val="tx1"/>
                        </a:solidFill>
                        <a:effectLst/>
                      </a:endParaRPr>
                    </a:p>
                  </a:txBody>
                  <a:tcPr marL="76200" marR="76200" marT="76200" marB="762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1" i="0" u="none" strike="noStrike">
                          <a:solidFill>
                            <a:schemeClr val="tx1"/>
                          </a:solidFill>
                          <a:effectLst/>
                          <a:latin typeface="Arial" panose="020B0604020202020204" pitchFamily="34" charset="0"/>
                        </a:rPr>
                        <a:t>Non-epileptic Features</a:t>
                      </a:r>
                      <a:endParaRPr lang="en-US" sz="1600">
                        <a:solidFill>
                          <a:schemeClr val="tx1"/>
                        </a:solidFill>
                        <a:effectLst/>
                      </a:endParaRPr>
                    </a:p>
                  </a:txBody>
                  <a:tcPr marL="76200" marR="76200" marT="76200" marB="762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747695"/>
                  </a:ext>
                </a:extLst>
              </a:tr>
              <a:tr h="243840">
                <a:tc>
                  <a:txBody>
                    <a:bodyPr/>
                    <a:lstStyle/>
                    <a:p>
                      <a:pPr rtl="0" fontAlgn="t">
                        <a:spcBef>
                          <a:spcPts val="0"/>
                        </a:spcBef>
                        <a:spcAft>
                          <a:spcPts val="0"/>
                        </a:spcAft>
                      </a:pPr>
                      <a:r>
                        <a:rPr lang="en-US" sz="1600" b="1" i="0" u="none" strike="noStrike" dirty="0">
                          <a:solidFill>
                            <a:schemeClr val="tx1"/>
                          </a:solidFill>
                          <a:effectLst/>
                          <a:latin typeface="Arial" panose="020B0604020202020204" pitchFamily="34" charset="0"/>
                        </a:rPr>
                        <a:t>Breathing</a:t>
                      </a:r>
                      <a:endParaRPr lang="en-US" sz="1600" dirty="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fontAlgn="t"/>
                      <a:r>
                        <a:rPr lang="en-US" sz="1600">
                          <a:solidFill>
                            <a:schemeClr val="tx1"/>
                          </a:solidFill>
                          <a:effectLst/>
                        </a:rPr>
                        <a:t> </a:t>
                      </a: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fontAlgn="t"/>
                      <a:r>
                        <a:rPr lang="en-US" sz="1600">
                          <a:solidFill>
                            <a:schemeClr val="tx1"/>
                          </a:solidFill>
                          <a:effectLst/>
                        </a:rPr>
                        <a:t> </a:t>
                      </a: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795206445"/>
                  </a:ext>
                </a:extLst>
              </a:tr>
              <a:tr h="205740">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Deep</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Yes</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No</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347283520"/>
                  </a:ext>
                </a:extLst>
              </a:tr>
              <a:tr h="0">
                <a:tc>
                  <a:txBody>
                    <a:bodyPr/>
                    <a:lstStyle/>
                    <a:p>
                      <a:pPr rtl="0" fontAlgn="t">
                        <a:spcBef>
                          <a:spcPts val="0"/>
                        </a:spcBef>
                        <a:spcAft>
                          <a:spcPts val="0"/>
                        </a:spcAft>
                      </a:pPr>
                      <a:r>
                        <a:rPr lang="en-US" sz="1600" b="0" i="0" u="none" strike="noStrike" dirty="0">
                          <a:solidFill>
                            <a:schemeClr val="tx1"/>
                          </a:solidFill>
                          <a:effectLst/>
                          <a:latin typeface="Arial" panose="020B0604020202020204" pitchFamily="34" charset="0"/>
                        </a:rPr>
                        <a:t>Regular</a:t>
                      </a:r>
                      <a:endParaRPr lang="en-US" sz="1600" dirty="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Yes</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No</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578005368"/>
                  </a:ext>
                </a:extLst>
              </a:tr>
              <a:tr h="0">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Loud</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Yes (with snoring)</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No</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906350340"/>
                  </a:ext>
                </a:extLst>
              </a:tr>
              <a:tr h="0">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Duration of abnormal breathing</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5 minutes</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1 minute</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102172277"/>
                  </a:ext>
                </a:extLst>
              </a:tr>
              <a:tr h="236220">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Recall of episode events</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chemeClr val="tx1"/>
                          </a:solidFill>
                          <a:effectLst/>
                          <a:latin typeface="Arial" panose="020B0604020202020204" pitchFamily="34" charset="0"/>
                        </a:rPr>
                        <a:t>No</a:t>
                      </a:r>
                      <a:endParaRPr lang="en-US" sz="160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chemeClr val="tx1"/>
                          </a:solidFill>
                          <a:effectLst/>
                          <a:latin typeface="Arial" panose="020B0604020202020204" pitchFamily="34" charset="0"/>
                        </a:rPr>
                        <a:t>Yes</a:t>
                      </a:r>
                      <a:endParaRPr lang="en-US" sz="1600" dirty="0">
                        <a:solidFill>
                          <a:schemeClr val="tx1"/>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764563122"/>
                  </a:ext>
                </a:extLst>
              </a:tr>
            </a:tbl>
          </a:graphicData>
        </a:graphic>
      </p:graphicFrame>
    </p:spTree>
    <p:extLst>
      <p:ext uri="{BB962C8B-B14F-4D97-AF65-F5344CB8AC3E}">
        <p14:creationId xmlns:p14="http://schemas.microsoft.com/office/powerpoint/2010/main" val="368094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7DE0-ED0E-A712-1EFB-66A94E09CF4F}"/>
              </a:ext>
            </a:extLst>
          </p:cNvPr>
          <p:cNvSpPr>
            <a:spLocks noGrp="1"/>
          </p:cNvSpPr>
          <p:nvPr>
            <p:ph type="title"/>
          </p:nvPr>
        </p:nvSpPr>
        <p:spPr/>
        <p:txBody>
          <a:bodyPr>
            <a:normAutofit/>
          </a:bodyPr>
          <a:lstStyle/>
          <a:p>
            <a:r>
              <a:rPr lang="en-US" sz="3200" b="1" dirty="0"/>
              <a:t>Epileptic vs. non-epileptic: Triggers</a:t>
            </a:r>
          </a:p>
        </p:txBody>
      </p:sp>
      <p:sp>
        <p:nvSpPr>
          <p:cNvPr id="3" name="Slide Number Placeholder 2">
            <a:extLst>
              <a:ext uri="{FF2B5EF4-FFF2-40B4-BE49-F238E27FC236}">
                <a16:creationId xmlns:a16="http://schemas.microsoft.com/office/drawing/2014/main" id="{B8758272-EC4E-4116-4B9F-99130CD139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4" name="Text Placeholder 3">
            <a:extLst>
              <a:ext uri="{FF2B5EF4-FFF2-40B4-BE49-F238E27FC236}">
                <a16:creationId xmlns:a16="http://schemas.microsoft.com/office/drawing/2014/main" id="{44860DA1-8293-93E9-D501-E9EF4A4D1027}"/>
              </a:ext>
            </a:extLst>
          </p:cNvPr>
          <p:cNvSpPr>
            <a:spLocks noGrp="1"/>
          </p:cNvSpPr>
          <p:nvPr>
            <p:ph type="body" idx="1"/>
          </p:nvPr>
        </p:nvSpPr>
        <p:spPr/>
        <p:txBody>
          <a:bodyPr>
            <a:normAutofit lnSpcReduction="10000"/>
          </a:bodyPr>
          <a:lstStyle/>
          <a:p>
            <a:pPr marL="342900" lvl="0" indent="-311150" algn="l" rtl="0">
              <a:spcBef>
                <a:spcPts val="0"/>
              </a:spcBef>
              <a:spcAft>
                <a:spcPts val="0"/>
              </a:spcAft>
              <a:buClr>
                <a:srgbClr val="B31126"/>
              </a:buClr>
              <a:buSzPts val="2400"/>
              <a:buChar char="●"/>
            </a:pPr>
            <a:r>
              <a:rPr lang="en-US" sz="2800" dirty="0">
                <a:solidFill>
                  <a:schemeClr val="dk1"/>
                </a:solidFill>
              </a:rPr>
              <a:t>Some things can trigger either type –especially illness</a:t>
            </a:r>
          </a:p>
          <a:p>
            <a:pPr marL="914400" lvl="1" indent="-393700" algn="l" rtl="0">
              <a:spcBef>
                <a:spcPts val="0"/>
              </a:spcBef>
              <a:spcAft>
                <a:spcPts val="0"/>
              </a:spcAft>
              <a:buClr>
                <a:srgbClr val="B31126"/>
              </a:buClr>
              <a:buSzPts val="2600"/>
              <a:buFont typeface="Noto Sans Symbols"/>
              <a:buChar char="○"/>
            </a:pPr>
            <a:r>
              <a:rPr lang="en-US" sz="2400" b="0" i="0" u="none" strike="noStrike" dirty="0">
                <a:solidFill>
                  <a:schemeClr val="tx1"/>
                </a:solidFill>
                <a:effectLst/>
                <a:latin typeface="+mn-lt"/>
              </a:rPr>
              <a:t>Illness</a:t>
            </a:r>
          </a:p>
          <a:p>
            <a:pPr marL="914400" lvl="1" indent="-393700" algn="l" rtl="0">
              <a:spcBef>
                <a:spcPts val="0"/>
              </a:spcBef>
              <a:spcAft>
                <a:spcPts val="0"/>
              </a:spcAft>
              <a:buClr>
                <a:srgbClr val="B31126"/>
              </a:buClr>
              <a:buSzPts val="2600"/>
              <a:buFont typeface="Noto Sans Symbols"/>
              <a:buChar char="○"/>
            </a:pPr>
            <a:r>
              <a:rPr lang="en-US" sz="2400" dirty="0">
                <a:solidFill>
                  <a:schemeClr val="tx1"/>
                </a:solidFill>
                <a:latin typeface="+mn-lt"/>
              </a:rPr>
              <a:t>Head trauma (generally only mild for PNES, either for epileptic)</a:t>
            </a:r>
            <a:br>
              <a:rPr lang="en-US" sz="2200" b="0" i="0" u="none" strike="noStrike" dirty="0">
                <a:solidFill>
                  <a:schemeClr val="tx1"/>
                </a:solidFill>
                <a:effectLst/>
                <a:latin typeface="+mn-lt"/>
              </a:rPr>
            </a:br>
            <a:endParaRPr lang="en-US" sz="2200" b="0" i="0" u="none" strike="noStrike" dirty="0">
              <a:solidFill>
                <a:schemeClr val="tx1"/>
              </a:solidFill>
              <a:effectLst/>
              <a:latin typeface="+mn-lt"/>
            </a:endParaRPr>
          </a:p>
          <a:p>
            <a:pPr marL="342900" lvl="0" indent="-311150" algn="l" rtl="0">
              <a:spcBef>
                <a:spcPts val="0"/>
              </a:spcBef>
              <a:spcAft>
                <a:spcPts val="0"/>
              </a:spcAft>
              <a:buClr>
                <a:srgbClr val="B31126"/>
              </a:buClr>
              <a:buSzPts val="2400"/>
              <a:buChar char="●"/>
            </a:pPr>
            <a:r>
              <a:rPr lang="en-US" sz="2800" dirty="0">
                <a:solidFill>
                  <a:schemeClr val="dk1"/>
                </a:solidFill>
              </a:rPr>
              <a:t>Unique to PNES</a:t>
            </a:r>
            <a:endParaRPr lang="en-US" sz="2200" b="0" i="0" u="none" strike="noStrike" dirty="0">
              <a:solidFill>
                <a:schemeClr val="tx1"/>
              </a:solidFill>
              <a:effectLst/>
              <a:latin typeface="+mn-lt"/>
            </a:endParaRPr>
          </a:p>
          <a:p>
            <a:pPr marL="914400" lvl="1" indent="-393700" algn="l" rtl="0">
              <a:spcBef>
                <a:spcPts val="0"/>
              </a:spcBef>
              <a:spcAft>
                <a:spcPts val="0"/>
              </a:spcAft>
              <a:buClr>
                <a:srgbClr val="B31126"/>
              </a:buClr>
              <a:buSzPts val="2600"/>
              <a:buFont typeface="Noto Sans Symbols"/>
              <a:buChar char="○"/>
            </a:pPr>
            <a:r>
              <a:rPr lang="en-US" sz="2400" b="0" i="0" u="none" strike="noStrike" dirty="0">
                <a:solidFill>
                  <a:schemeClr val="tx1"/>
                </a:solidFill>
                <a:effectLst/>
                <a:latin typeface="+mn-lt"/>
              </a:rPr>
              <a:t>Stress/mood/</a:t>
            </a:r>
            <a:r>
              <a:rPr lang="en-US" sz="2400" dirty="0">
                <a:solidFill>
                  <a:schemeClr val="tx1"/>
                </a:solidFill>
                <a:latin typeface="+mn-lt"/>
              </a:rPr>
              <a:t>social event</a:t>
            </a:r>
          </a:p>
          <a:p>
            <a:pPr marL="914400" lvl="1" indent="-393700" algn="l" rtl="0">
              <a:spcBef>
                <a:spcPts val="0"/>
              </a:spcBef>
              <a:spcAft>
                <a:spcPts val="0"/>
              </a:spcAft>
              <a:buClr>
                <a:srgbClr val="B31126"/>
              </a:buClr>
              <a:buSzPts val="2600"/>
              <a:buFont typeface="Noto Sans Symbols"/>
              <a:buChar char="○"/>
            </a:pPr>
            <a:r>
              <a:rPr lang="en-US" sz="2400" dirty="0">
                <a:solidFill>
                  <a:schemeClr val="tx1"/>
                </a:solidFill>
                <a:latin typeface="+mn-lt"/>
              </a:rPr>
              <a:t>Anticipation</a:t>
            </a:r>
          </a:p>
          <a:p>
            <a:pPr marL="914400" lvl="1" indent="-393700" algn="l" rtl="0">
              <a:spcBef>
                <a:spcPts val="0"/>
              </a:spcBef>
              <a:spcAft>
                <a:spcPts val="0"/>
              </a:spcAft>
              <a:buClr>
                <a:srgbClr val="B31126"/>
              </a:buClr>
              <a:buSzPts val="2600"/>
              <a:buFont typeface="Noto Sans Symbols"/>
              <a:buChar char="○"/>
            </a:pPr>
            <a:endParaRPr lang="en-US" sz="2200" dirty="0">
              <a:solidFill>
                <a:schemeClr val="tx1"/>
              </a:solidFill>
              <a:latin typeface="+mn-lt"/>
            </a:endParaRPr>
          </a:p>
          <a:p>
            <a:pPr marL="342900" lvl="0" indent="-311150" algn="l" rtl="0">
              <a:spcBef>
                <a:spcPts val="0"/>
              </a:spcBef>
              <a:spcAft>
                <a:spcPts val="0"/>
              </a:spcAft>
              <a:buClr>
                <a:srgbClr val="B31126"/>
              </a:buClr>
              <a:buSzPts val="2400"/>
              <a:buChar char="●"/>
            </a:pPr>
            <a:r>
              <a:rPr lang="en-US" sz="2800" dirty="0">
                <a:solidFill>
                  <a:schemeClr val="dk1"/>
                </a:solidFill>
              </a:rPr>
              <a:t>Lights?</a:t>
            </a:r>
            <a:endParaRPr lang="en-US" sz="2200" b="0" i="0" u="none" strike="noStrike" dirty="0">
              <a:solidFill>
                <a:schemeClr val="tx1"/>
              </a:solidFill>
              <a:effectLst/>
              <a:latin typeface="+mn-lt"/>
            </a:endParaRPr>
          </a:p>
          <a:p>
            <a:pPr marL="914400" lvl="1" indent="-393700" algn="l" rtl="0">
              <a:spcBef>
                <a:spcPts val="0"/>
              </a:spcBef>
              <a:spcAft>
                <a:spcPts val="0"/>
              </a:spcAft>
              <a:buClr>
                <a:srgbClr val="B31126"/>
              </a:buClr>
              <a:buSzPts val="2600"/>
              <a:buFont typeface="Noto Sans Symbols"/>
              <a:buChar char="○"/>
            </a:pPr>
            <a:r>
              <a:rPr lang="en-US" sz="2400" b="0" i="0" u="none" strike="noStrike" dirty="0">
                <a:solidFill>
                  <a:schemeClr val="tx1"/>
                </a:solidFill>
                <a:effectLst/>
                <a:latin typeface="+mn-lt"/>
              </a:rPr>
              <a:t>Actually quite rare for epileptic seizures, very common for PNES</a:t>
            </a:r>
            <a:endParaRPr lang="en-US" sz="2400" dirty="0">
              <a:solidFill>
                <a:schemeClr val="tx1"/>
              </a:solidFill>
              <a:latin typeface="+mn-lt"/>
            </a:endParaRPr>
          </a:p>
        </p:txBody>
      </p:sp>
    </p:spTree>
    <p:extLst>
      <p:ext uri="{BB962C8B-B14F-4D97-AF65-F5344CB8AC3E}">
        <p14:creationId xmlns:p14="http://schemas.microsoft.com/office/powerpoint/2010/main" val="344551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457200" y="218166"/>
            <a:ext cx="5037748" cy="75004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B31126"/>
              </a:buClr>
              <a:buSzPts val="2800"/>
              <a:buFont typeface="Arial"/>
              <a:buNone/>
            </a:pPr>
            <a:r>
              <a:rPr lang="en-US" sz="3200" b="1"/>
              <a:t>Disclosure</a:t>
            </a:r>
            <a:endParaRPr sz="3200" b="1"/>
          </a:p>
        </p:txBody>
      </p:sp>
      <p:sp>
        <p:nvSpPr>
          <p:cNvPr id="50" name="Google Shape;50;p2"/>
          <p:cNvSpPr txBox="1">
            <a:spLocks noGrp="1"/>
          </p:cNvSpPr>
          <p:nvPr>
            <p:ph type="body" idx="1"/>
          </p:nvPr>
        </p:nvSpPr>
        <p:spPr>
          <a:xfrm>
            <a:off x="457200" y="1156060"/>
            <a:ext cx="8229600" cy="4375607"/>
          </a:xfrm>
          <a:prstGeom prst="rect">
            <a:avLst/>
          </a:prstGeom>
          <a:noFill/>
          <a:ln>
            <a:noFill/>
          </a:ln>
        </p:spPr>
        <p:txBody>
          <a:bodyPr spcFirstLastPara="1" wrap="square" lIns="91425" tIns="45700" rIns="91425" bIns="45700" anchor="t" anchorCtr="0">
            <a:normAutofit/>
          </a:bodyPr>
          <a:lstStyle/>
          <a:p>
            <a:pPr marL="342900" lvl="0" indent="-336550" algn="l" rtl="0">
              <a:lnSpc>
                <a:spcPct val="100000"/>
              </a:lnSpc>
              <a:spcBef>
                <a:spcPts val="0"/>
              </a:spcBef>
              <a:spcAft>
                <a:spcPts val="0"/>
              </a:spcAft>
              <a:buSzPts val="2800"/>
              <a:buChar char="•"/>
            </a:pPr>
            <a:r>
              <a:rPr lang="en-US" sz="2800"/>
              <a:t>I have no relevant financial relationships to disclose. </a:t>
            </a:r>
            <a:endParaRPr sz="2800">
              <a:solidFill>
                <a:srgbClr val="031948"/>
              </a:solidFill>
            </a:endParaRPr>
          </a:p>
        </p:txBody>
      </p:sp>
      <p:sp>
        <p:nvSpPr>
          <p:cNvPr id="51" name="Google Shape;5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f340c48da8_0_379"/>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But it’s more complicated than that</a:t>
            </a:r>
            <a:endParaRPr sz="3200" b="1"/>
          </a:p>
        </p:txBody>
      </p:sp>
      <p:sp>
        <p:nvSpPr>
          <p:cNvPr id="146" name="Google Shape;146;g1f340c48da8_0_37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
        <p:nvSpPr>
          <p:cNvPr id="147" name="Google Shape;147;g1f340c48da8_0_379"/>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fontScale="92500"/>
          </a:bodyPr>
          <a:lstStyle/>
          <a:p>
            <a:pPr marL="457200" lvl="0" indent="-381000" algn="l" rtl="0">
              <a:lnSpc>
                <a:spcPct val="115000"/>
              </a:lnSpc>
              <a:spcBef>
                <a:spcPts val="1000"/>
              </a:spcBef>
              <a:spcAft>
                <a:spcPts val="0"/>
              </a:spcAft>
              <a:buClr>
                <a:srgbClr val="B31126"/>
              </a:buClr>
              <a:buSzPts val="2400"/>
              <a:buChar char="●"/>
            </a:pPr>
            <a:r>
              <a:rPr lang="en-US" sz="2400" dirty="0">
                <a:solidFill>
                  <a:schemeClr val="dk1"/>
                </a:solidFill>
              </a:rPr>
              <a:t>10%-20% of patients with PNES also have epileptic seizures</a:t>
            </a:r>
            <a:endParaRPr sz="2400" dirty="0">
              <a:solidFill>
                <a:schemeClr val="dk1"/>
              </a:solidFill>
            </a:endParaRPr>
          </a:p>
          <a:p>
            <a:pPr marL="457200" lvl="0" indent="-381000" algn="l" rtl="0">
              <a:lnSpc>
                <a:spcPct val="115000"/>
              </a:lnSpc>
              <a:spcBef>
                <a:spcPts val="1600"/>
              </a:spcBef>
              <a:spcAft>
                <a:spcPts val="0"/>
              </a:spcAft>
              <a:buClr>
                <a:srgbClr val="B31126"/>
              </a:buClr>
              <a:buSzPts val="2400"/>
              <a:buChar char="●"/>
            </a:pPr>
            <a:r>
              <a:rPr lang="en-US" sz="2400" dirty="0">
                <a:solidFill>
                  <a:schemeClr val="dk1"/>
                </a:solidFill>
              </a:rPr>
              <a:t>12% of patients with epilepsy also have PNES</a:t>
            </a:r>
            <a:endParaRPr sz="2400" dirty="0">
              <a:solidFill>
                <a:schemeClr val="dk1"/>
              </a:solidFill>
            </a:endParaRPr>
          </a:p>
          <a:p>
            <a:pPr marL="914400" lvl="1" indent="-361950" algn="l" rtl="0">
              <a:lnSpc>
                <a:spcPct val="115000"/>
              </a:lnSpc>
              <a:spcBef>
                <a:spcPts val="1000"/>
              </a:spcBef>
              <a:spcAft>
                <a:spcPts val="0"/>
              </a:spcAft>
              <a:buClr>
                <a:srgbClr val="B31126"/>
              </a:buClr>
              <a:buSzPts val="2100"/>
              <a:buChar char="○"/>
            </a:pPr>
            <a:r>
              <a:rPr lang="en-US" sz="2100" dirty="0">
                <a:solidFill>
                  <a:schemeClr val="dk1"/>
                </a:solidFill>
              </a:rPr>
              <a:t>In almost all cases epileptic seizures occurred first</a:t>
            </a:r>
          </a:p>
          <a:p>
            <a:pPr lvl="0" indent="-381000">
              <a:lnSpc>
                <a:spcPct val="115000"/>
              </a:lnSpc>
              <a:spcBef>
                <a:spcPts val="1000"/>
              </a:spcBef>
              <a:buClr>
                <a:srgbClr val="B31126"/>
              </a:buClr>
              <a:buSzPts val="2400"/>
              <a:buChar char="●"/>
            </a:pPr>
            <a:r>
              <a:rPr lang="en-US" sz="2400" dirty="0">
                <a:solidFill>
                  <a:schemeClr val="dk1"/>
                </a:solidFill>
              </a:rPr>
              <a:t>New features do not generally mean nonepileptic seizures are now possibly epileptic</a:t>
            </a:r>
          </a:p>
          <a:p>
            <a:pPr lvl="0" indent="-381000">
              <a:lnSpc>
                <a:spcPct val="115000"/>
              </a:lnSpc>
              <a:spcBef>
                <a:spcPts val="1000"/>
              </a:spcBef>
              <a:buClr>
                <a:srgbClr val="B31126"/>
              </a:buClr>
              <a:buSzPts val="2400"/>
              <a:buChar char="●"/>
            </a:pPr>
            <a:r>
              <a:rPr lang="en-US" sz="2400" dirty="0">
                <a:solidFill>
                  <a:schemeClr val="dk1"/>
                </a:solidFill>
              </a:rPr>
              <a:t>Neurologist will work with patients and families to try and identify which seizures are epileptic, however this can be challenging.</a:t>
            </a:r>
          </a:p>
          <a:p>
            <a:pPr lvl="1" indent="-361950">
              <a:lnSpc>
                <a:spcPct val="115000"/>
              </a:lnSpc>
              <a:spcBef>
                <a:spcPts val="1000"/>
              </a:spcBef>
              <a:buClr>
                <a:srgbClr val="B31126"/>
              </a:buClr>
              <a:buSzPts val="2100"/>
              <a:buChar char="○"/>
            </a:pPr>
            <a:r>
              <a:rPr lang="en-US" sz="2100" dirty="0">
                <a:solidFill>
                  <a:schemeClr val="dk1"/>
                </a:solidFill>
              </a:rPr>
              <a:t>If seizure action plans are not clear or specific enough, feel free to inquire with provider</a:t>
            </a:r>
          </a:p>
          <a:p>
            <a:pPr marL="457200" lvl="0" indent="-381000" algn="l" rtl="0">
              <a:lnSpc>
                <a:spcPct val="115000"/>
              </a:lnSpc>
              <a:spcBef>
                <a:spcPts val="1000"/>
              </a:spcBef>
              <a:spcAft>
                <a:spcPts val="0"/>
              </a:spcAft>
              <a:buClr>
                <a:srgbClr val="B31126"/>
              </a:buClr>
              <a:buSzPts val="2400"/>
              <a:buChar char="●"/>
            </a:pPr>
            <a:endParaRPr lang="en-US" sz="22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E8DC-0435-1B61-EF76-FEAB48260C72}"/>
              </a:ext>
            </a:extLst>
          </p:cNvPr>
          <p:cNvSpPr>
            <a:spLocks noGrp="1"/>
          </p:cNvSpPr>
          <p:nvPr>
            <p:ph type="title"/>
          </p:nvPr>
        </p:nvSpPr>
        <p:spPr/>
        <p:txBody>
          <a:bodyPr>
            <a:normAutofit/>
          </a:bodyPr>
          <a:lstStyle/>
          <a:p>
            <a:r>
              <a:rPr lang="en-US" sz="4000" dirty="0"/>
              <a:t>Functional Weakness</a:t>
            </a:r>
          </a:p>
        </p:txBody>
      </p:sp>
      <p:sp>
        <p:nvSpPr>
          <p:cNvPr id="3" name="Slide Number Placeholder 2">
            <a:extLst>
              <a:ext uri="{FF2B5EF4-FFF2-40B4-BE49-F238E27FC236}">
                <a16:creationId xmlns:a16="http://schemas.microsoft.com/office/drawing/2014/main" id="{6BB4C972-9F4D-810E-6F70-AF3ABAC68B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4" name="Text Placeholder 3">
            <a:extLst>
              <a:ext uri="{FF2B5EF4-FFF2-40B4-BE49-F238E27FC236}">
                <a16:creationId xmlns:a16="http://schemas.microsoft.com/office/drawing/2014/main" id="{6336AC8D-9B29-2347-3D1A-6A7169E20269}"/>
              </a:ext>
            </a:extLst>
          </p:cNvPr>
          <p:cNvSpPr>
            <a:spLocks noGrp="1"/>
          </p:cNvSpPr>
          <p:nvPr>
            <p:ph type="body" idx="1"/>
          </p:nvPr>
        </p:nvSpPr>
        <p:spPr>
          <a:xfrm>
            <a:off x="649287" y="1281321"/>
            <a:ext cx="7772400" cy="1114425"/>
          </a:xfrm>
        </p:spPr>
        <p:txBody>
          <a:bodyPr>
            <a:normAutofit/>
          </a:bodyPr>
          <a:lstStyle/>
          <a:p>
            <a:r>
              <a:rPr lang="en-US" sz="2600" dirty="0"/>
              <a:t>The second most common FND:</a:t>
            </a:r>
          </a:p>
        </p:txBody>
      </p:sp>
    </p:spTree>
    <p:extLst>
      <p:ext uri="{BB962C8B-B14F-4D97-AF65-F5344CB8AC3E}">
        <p14:creationId xmlns:p14="http://schemas.microsoft.com/office/powerpoint/2010/main" val="420189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8457c1f8b_0_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dirty="0"/>
              <a:t>Functional Weakness</a:t>
            </a:r>
            <a:endParaRPr sz="3200" b="1" dirty="0"/>
          </a:p>
        </p:txBody>
      </p:sp>
      <p:sp>
        <p:nvSpPr>
          <p:cNvPr id="162" name="Google Shape;162;g208457c1f8b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
        <p:nvSpPr>
          <p:cNvPr id="163" name="Google Shape;163;g208457c1f8b_0_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19100" algn="l" rtl="0">
              <a:spcBef>
                <a:spcPts val="1000"/>
              </a:spcBef>
              <a:spcAft>
                <a:spcPts val="0"/>
              </a:spcAft>
              <a:buClr>
                <a:srgbClr val="B31126"/>
              </a:buClr>
              <a:buSzPts val="3000"/>
              <a:buChar char="●"/>
            </a:pPr>
            <a:r>
              <a:rPr lang="en-US" sz="2800" dirty="0">
                <a:solidFill>
                  <a:schemeClr val="dk1"/>
                </a:solidFill>
              </a:rPr>
              <a:t>Difficulty moving one or multiple parts of the body. </a:t>
            </a:r>
            <a:endParaRPr sz="2800" dirty="0">
              <a:solidFill>
                <a:schemeClr val="dk1"/>
              </a:solidFill>
            </a:endParaRPr>
          </a:p>
          <a:p>
            <a:pPr marL="457200" lvl="0" indent="-419100" algn="l" rtl="0">
              <a:spcBef>
                <a:spcPts val="1200"/>
              </a:spcBef>
              <a:spcAft>
                <a:spcPts val="0"/>
              </a:spcAft>
              <a:buClr>
                <a:srgbClr val="B31126"/>
              </a:buClr>
              <a:buSzPts val="3000"/>
              <a:buChar char="●"/>
            </a:pPr>
            <a:r>
              <a:rPr lang="en-US" sz="2800" dirty="0">
                <a:solidFill>
                  <a:schemeClr val="dk1"/>
                </a:solidFill>
              </a:rPr>
              <a:t>Often results in inability to walk, stand, or do manual tasks. </a:t>
            </a:r>
            <a:endParaRPr sz="2800" dirty="0">
              <a:solidFill>
                <a:schemeClr val="dk1"/>
              </a:solidFill>
            </a:endParaRPr>
          </a:p>
          <a:p>
            <a:pPr marL="457200" lvl="0" indent="-419100" algn="l" rtl="0">
              <a:spcBef>
                <a:spcPts val="1000"/>
              </a:spcBef>
              <a:spcAft>
                <a:spcPts val="0"/>
              </a:spcAft>
              <a:buClr>
                <a:srgbClr val="B31126"/>
              </a:buClr>
              <a:buSzPts val="3000"/>
              <a:buChar char="●"/>
            </a:pPr>
            <a:r>
              <a:rPr lang="en-US" sz="2800" dirty="0">
                <a:solidFill>
                  <a:schemeClr val="dk1"/>
                </a:solidFill>
              </a:rPr>
              <a:t>Can often be accompanied by pain or numbness. </a:t>
            </a:r>
            <a:endParaRPr sz="2800" dirty="0">
              <a:solidFill>
                <a:schemeClr val="dk1"/>
              </a:solidFill>
            </a:endParaRPr>
          </a:p>
          <a:p>
            <a:pPr marL="457200" lvl="0" indent="-419100" algn="l" rtl="0">
              <a:spcBef>
                <a:spcPts val="1000"/>
              </a:spcBef>
              <a:spcAft>
                <a:spcPts val="1200"/>
              </a:spcAft>
              <a:buClr>
                <a:srgbClr val="B31126"/>
              </a:buClr>
              <a:buSzPts val="3000"/>
              <a:buChar char="●"/>
            </a:pPr>
            <a:r>
              <a:rPr lang="en-US" sz="2800" dirty="0">
                <a:solidFill>
                  <a:schemeClr val="dk1"/>
                </a:solidFill>
              </a:rPr>
              <a:t>Can be episodic or persistent.</a:t>
            </a:r>
            <a:endParaRPr sz="2800"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f340c48da8_0_38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Just to make things more complicated:</a:t>
            </a:r>
            <a:endParaRPr sz="3200" b="1"/>
          </a:p>
        </p:txBody>
      </p:sp>
      <p:sp>
        <p:nvSpPr>
          <p:cNvPr id="170" name="Google Shape;170;g1f340c48da8_0_38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
        <p:nvSpPr>
          <p:cNvPr id="171" name="Google Shape;171;g1f340c48da8_0_387"/>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Clr>
                <a:srgbClr val="B31126"/>
              </a:buClr>
              <a:buSzPts val="2800"/>
              <a:buChar char="•"/>
            </a:pPr>
            <a:r>
              <a:rPr lang="en-US" sz="2800" dirty="0">
                <a:solidFill>
                  <a:schemeClr val="dk1"/>
                </a:solidFill>
              </a:rPr>
              <a:t>The most common presentation of functional neurological disorders is of combined symptoms.</a:t>
            </a:r>
            <a:endParaRPr sz="2800" dirty="0">
              <a:solidFill>
                <a:schemeClr val="dk1"/>
              </a:solidFill>
            </a:endParaRPr>
          </a:p>
          <a:p>
            <a:pPr marL="457200" lvl="0" indent="-406400" algn="l" rtl="0">
              <a:spcBef>
                <a:spcPts val="1000"/>
              </a:spcBef>
              <a:spcAft>
                <a:spcPts val="0"/>
              </a:spcAft>
              <a:buClr>
                <a:srgbClr val="B31126"/>
              </a:buClr>
              <a:buSzPts val="2800"/>
              <a:buChar char="•"/>
            </a:pPr>
            <a:r>
              <a:rPr lang="en-US" sz="2800" dirty="0">
                <a:solidFill>
                  <a:schemeClr val="dk1"/>
                </a:solidFill>
              </a:rPr>
              <a:t>Patients can have symptoms from multiple categories within the same attack, and can have a wide variety of attack types.</a:t>
            </a:r>
            <a:endParaRPr sz="2800"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0f26e117e3_0_3"/>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dirty="0"/>
              <a:t>Who gets FNDs?</a:t>
            </a:r>
            <a:endParaRPr sz="3200" b="1" dirty="0"/>
          </a:p>
        </p:txBody>
      </p:sp>
      <p:sp>
        <p:nvSpPr>
          <p:cNvPr id="178" name="Google Shape;178;g20f26e117e3_0_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
        <p:nvSpPr>
          <p:cNvPr id="179" name="Google Shape;179;g20f26e117e3_0_3"/>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Clr>
                <a:srgbClr val="B31126"/>
              </a:buClr>
              <a:buSzPts val="2800"/>
              <a:buChar char="●"/>
            </a:pPr>
            <a:r>
              <a:rPr lang="en-US" sz="2800" dirty="0">
                <a:solidFill>
                  <a:schemeClr val="dk1"/>
                </a:solidFill>
              </a:rPr>
              <a:t>Used to think it was due to trauma or psychological factors</a:t>
            </a:r>
            <a:endParaRPr sz="2800" dirty="0">
              <a:solidFill>
                <a:schemeClr val="dk1"/>
              </a:solidFill>
            </a:endParaRPr>
          </a:p>
          <a:p>
            <a:pPr marL="914400" lvl="1" indent="-393700" algn="l" rtl="0">
              <a:spcBef>
                <a:spcPts val="1000"/>
              </a:spcBef>
              <a:spcAft>
                <a:spcPts val="0"/>
              </a:spcAft>
              <a:buClr>
                <a:srgbClr val="B31126"/>
              </a:buClr>
              <a:buSzPts val="2600"/>
              <a:buChar char="○"/>
            </a:pPr>
            <a:r>
              <a:rPr lang="en-US" sz="2600" dirty="0">
                <a:solidFill>
                  <a:schemeClr val="dk1"/>
                </a:solidFill>
              </a:rPr>
              <a:t>Only ⅓ diagnosed have clearly associated history</a:t>
            </a:r>
            <a:endParaRPr sz="2600" dirty="0">
              <a:solidFill>
                <a:schemeClr val="dk1"/>
              </a:solidFill>
            </a:endParaRPr>
          </a:p>
          <a:p>
            <a:pPr marL="457200" lvl="0" indent="-406400" algn="l" rtl="0">
              <a:spcBef>
                <a:spcPts val="1000"/>
              </a:spcBef>
              <a:spcAft>
                <a:spcPts val="0"/>
              </a:spcAft>
              <a:buClr>
                <a:srgbClr val="B31126"/>
              </a:buClr>
              <a:buSzPts val="2800"/>
              <a:buChar char="●"/>
            </a:pPr>
            <a:r>
              <a:rPr lang="en-US" sz="2800" dirty="0">
                <a:solidFill>
                  <a:schemeClr val="dk1"/>
                </a:solidFill>
              </a:rPr>
              <a:t>Increased incidence since COVID</a:t>
            </a:r>
            <a:endParaRPr sz="2800" dirty="0">
              <a:solidFill>
                <a:schemeClr val="dk1"/>
              </a:solidFill>
            </a:endParaRPr>
          </a:p>
          <a:p>
            <a:pPr marL="914400" lvl="1" indent="-393700" algn="l" rtl="0">
              <a:spcBef>
                <a:spcPts val="1000"/>
              </a:spcBef>
              <a:spcAft>
                <a:spcPts val="0"/>
              </a:spcAft>
              <a:buClr>
                <a:srgbClr val="B31126"/>
              </a:buClr>
              <a:buSzPts val="2600"/>
              <a:buChar char="○"/>
            </a:pPr>
            <a:r>
              <a:rPr lang="en-US" sz="2600" dirty="0">
                <a:solidFill>
                  <a:schemeClr val="dk1"/>
                </a:solidFill>
              </a:rPr>
              <a:t>90% increase in pediatric population</a:t>
            </a:r>
            <a:endParaRPr sz="2600" dirty="0">
              <a:solidFill>
                <a:schemeClr val="dk1"/>
              </a:solidFill>
            </a:endParaRPr>
          </a:p>
          <a:p>
            <a:pPr marL="914400" lvl="1" indent="-393700" algn="l" rtl="0">
              <a:spcBef>
                <a:spcPts val="1000"/>
              </a:spcBef>
              <a:spcAft>
                <a:spcPts val="0"/>
              </a:spcAft>
              <a:buClr>
                <a:srgbClr val="B31126"/>
              </a:buClr>
              <a:buSzPts val="2600"/>
              <a:buChar char="○"/>
            </a:pPr>
            <a:r>
              <a:rPr lang="en-US" sz="2600" dirty="0">
                <a:solidFill>
                  <a:schemeClr val="dk1"/>
                </a:solidFill>
              </a:rPr>
              <a:t>Motor and seizure type FND reported after COVID-19 vaccine</a:t>
            </a:r>
            <a:endParaRPr sz="2600" dirty="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f340c48da8_0_44"/>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How are FNDs diagnosed?</a:t>
            </a:r>
            <a:endParaRPr sz="3200" b="1"/>
          </a:p>
        </p:txBody>
      </p:sp>
      <p:sp>
        <p:nvSpPr>
          <p:cNvPr id="186" name="Google Shape;186;g1f340c48da8_0_4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
        <p:nvSpPr>
          <p:cNvPr id="187" name="Google Shape;187;g1f340c48da8_0_44"/>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Clr>
                <a:srgbClr val="B31126"/>
              </a:buClr>
              <a:buSzPts val="2800"/>
              <a:buChar char="●"/>
            </a:pPr>
            <a:r>
              <a:rPr lang="en-US" sz="2800" dirty="0">
                <a:solidFill>
                  <a:schemeClr val="dk1"/>
                </a:solidFill>
              </a:rPr>
              <a:t>A thorough history and exam looking for specific patterns for diagnosis. </a:t>
            </a:r>
            <a:endParaRPr sz="2800" dirty="0">
              <a:solidFill>
                <a:schemeClr val="dk1"/>
              </a:solidFill>
            </a:endParaRPr>
          </a:p>
          <a:p>
            <a:pPr marL="457200" lvl="0" indent="-406400" algn="l" rtl="0">
              <a:spcBef>
                <a:spcPts val="1000"/>
              </a:spcBef>
              <a:spcAft>
                <a:spcPts val="0"/>
              </a:spcAft>
              <a:buClr>
                <a:srgbClr val="B31126"/>
              </a:buClr>
              <a:buSzPts val="2800"/>
              <a:buChar char="●"/>
            </a:pPr>
            <a:r>
              <a:rPr lang="en-US" sz="2800" dirty="0">
                <a:solidFill>
                  <a:schemeClr val="dk1"/>
                </a:solidFill>
              </a:rPr>
              <a:t>Used to be considered a diagnosis of exclusion</a:t>
            </a:r>
            <a:endParaRPr sz="2800" dirty="0">
              <a:solidFill>
                <a:schemeClr val="dk1"/>
              </a:solidFill>
            </a:endParaRPr>
          </a:p>
          <a:p>
            <a:pPr marL="914400" lvl="1" indent="-393700" algn="l" rtl="0">
              <a:spcBef>
                <a:spcPts val="1000"/>
              </a:spcBef>
              <a:spcAft>
                <a:spcPts val="0"/>
              </a:spcAft>
              <a:buClr>
                <a:srgbClr val="B31126"/>
              </a:buClr>
              <a:buSzPts val="2600"/>
              <a:buChar char="○"/>
            </a:pPr>
            <a:r>
              <a:rPr lang="en-US" sz="2600" dirty="0">
                <a:solidFill>
                  <a:schemeClr val="dk1"/>
                </a:solidFill>
              </a:rPr>
              <a:t>We now better realize that this is a primary diagnosis like any of our other neurological concerns.</a:t>
            </a:r>
            <a:endParaRPr sz="2600" dirty="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8BBF-3ED5-70BE-801C-94817146CFC3}"/>
              </a:ext>
            </a:extLst>
          </p:cNvPr>
          <p:cNvSpPr>
            <a:spLocks noGrp="1"/>
          </p:cNvSpPr>
          <p:nvPr>
            <p:ph type="title"/>
          </p:nvPr>
        </p:nvSpPr>
        <p:spPr/>
        <p:txBody>
          <a:bodyPr>
            <a:normAutofit/>
          </a:bodyPr>
          <a:lstStyle/>
          <a:p>
            <a:r>
              <a:rPr lang="en-US" sz="3200" b="1" dirty="0"/>
              <a:t>Some particulars for PNES diagnosis</a:t>
            </a:r>
          </a:p>
        </p:txBody>
      </p:sp>
      <p:sp>
        <p:nvSpPr>
          <p:cNvPr id="3" name="Slide Number Placeholder 2">
            <a:extLst>
              <a:ext uri="{FF2B5EF4-FFF2-40B4-BE49-F238E27FC236}">
                <a16:creationId xmlns:a16="http://schemas.microsoft.com/office/drawing/2014/main" id="{3DD272AF-F076-76F6-3844-B9011C7223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4" name="Text Placeholder 3">
            <a:extLst>
              <a:ext uri="{FF2B5EF4-FFF2-40B4-BE49-F238E27FC236}">
                <a16:creationId xmlns:a16="http://schemas.microsoft.com/office/drawing/2014/main" id="{8F043B2F-50EC-0009-A285-647601713556}"/>
              </a:ext>
            </a:extLst>
          </p:cNvPr>
          <p:cNvSpPr>
            <a:spLocks noGrp="1"/>
          </p:cNvSpPr>
          <p:nvPr>
            <p:ph type="body" idx="1"/>
          </p:nvPr>
        </p:nvSpPr>
        <p:spPr/>
        <p:txBody>
          <a:bodyPr>
            <a:normAutofit lnSpcReduction="10000"/>
          </a:bodyPr>
          <a:lstStyle/>
          <a:p>
            <a:pPr marL="457200" lvl="0" indent="-406400" algn="l" rtl="0">
              <a:spcBef>
                <a:spcPts val="1000"/>
              </a:spcBef>
              <a:spcAft>
                <a:spcPts val="0"/>
              </a:spcAft>
              <a:buClr>
                <a:srgbClr val="B31126"/>
              </a:buClr>
              <a:buSzPts val="2800"/>
              <a:buChar char="●"/>
            </a:pPr>
            <a:r>
              <a:rPr lang="en-US" sz="2800" dirty="0">
                <a:solidFill>
                  <a:schemeClr val="dk1"/>
                </a:solidFill>
              </a:rPr>
              <a:t>“Gold standard” for PNES diagnosis is capturing an event on EEG to assess brain wave activity during the event</a:t>
            </a:r>
          </a:p>
          <a:p>
            <a:pPr marL="914400" lvl="1" indent="-393700" algn="l" rtl="0">
              <a:spcBef>
                <a:spcPts val="1000"/>
              </a:spcBef>
              <a:spcAft>
                <a:spcPts val="0"/>
              </a:spcAft>
              <a:buClr>
                <a:srgbClr val="B31126"/>
              </a:buClr>
              <a:buSzPts val="2600"/>
              <a:buChar char="○"/>
            </a:pPr>
            <a:r>
              <a:rPr lang="en-US" sz="2600" dirty="0">
                <a:solidFill>
                  <a:schemeClr val="dk1"/>
                </a:solidFill>
              </a:rPr>
              <a:t>Events are often very spaced out so hard to capture</a:t>
            </a:r>
          </a:p>
          <a:p>
            <a:pPr marL="914400" lvl="1" indent="-393700" algn="l" rtl="0">
              <a:spcBef>
                <a:spcPts val="1000"/>
              </a:spcBef>
              <a:spcAft>
                <a:spcPts val="0"/>
              </a:spcAft>
              <a:buClr>
                <a:srgbClr val="B31126"/>
              </a:buClr>
              <a:buSzPts val="2600"/>
              <a:buChar char="○"/>
            </a:pPr>
            <a:r>
              <a:rPr lang="en-US" sz="2600" dirty="0">
                <a:solidFill>
                  <a:schemeClr val="dk1"/>
                </a:solidFill>
              </a:rPr>
              <a:t>Some types of epileptic seizures don’t show up well on EEG (occur deeper in the brain)</a:t>
            </a:r>
          </a:p>
          <a:p>
            <a:pPr marL="914400" lvl="1" indent="-393700" algn="l" rtl="0">
              <a:spcBef>
                <a:spcPts val="1000"/>
              </a:spcBef>
              <a:spcAft>
                <a:spcPts val="0"/>
              </a:spcAft>
              <a:buClr>
                <a:srgbClr val="B31126"/>
              </a:buClr>
              <a:buSzPts val="2600"/>
              <a:buChar char="○"/>
            </a:pPr>
            <a:r>
              <a:rPr lang="en-US" sz="2600" dirty="0">
                <a:solidFill>
                  <a:schemeClr val="dk1"/>
                </a:solidFill>
              </a:rPr>
              <a:t>Seizure is ultimately a clinical diagnosis (epileptic or non-epileptic) – seeing a video can give us plenty of clinical information to make the diagnosis. </a:t>
            </a:r>
            <a:endParaRPr lang="en-US" dirty="0"/>
          </a:p>
        </p:txBody>
      </p:sp>
    </p:spTree>
    <p:extLst>
      <p:ext uri="{BB962C8B-B14F-4D97-AF65-F5344CB8AC3E}">
        <p14:creationId xmlns:p14="http://schemas.microsoft.com/office/powerpoint/2010/main" val="292283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f340c48da8_0_51"/>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Shouldn’t we be doing more testing?</a:t>
            </a:r>
            <a:endParaRPr sz="3200" b="1"/>
          </a:p>
        </p:txBody>
      </p:sp>
      <p:sp>
        <p:nvSpPr>
          <p:cNvPr id="194" name="Google Shape;194;g1f340c48da8_0_5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
        <p:nvSpPr>
          <p:cNvPr id="195" name="Google Shape;195;g1f340c48da8_0_51"/>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770"/>
              <a:buNone/>
            </a:pPr>
            <a:r>
              <a:rPr lang="en-US" sz="2600">
                <a:solidFill>
                  <a:schemeClr val="dk1"/>
                </a:solidFill>
              </a:rPr>
              <a:t>A common question, especially given how startling symptoms can be and how severely debilitated patients can be.</a:t>
            </a:r>
            <a:endParaRPr sz="2600">
              <a:solidFill>
                <a:schemeClr val="dk1"/>
              </a:solidFill>
            </a:endParaRPr>
          </a:p>
          <a:p>
            <a:pPr marL="457200" lvl="0" indent="-381000" algn="l" rtl="0">
              <a:lnSpc>
                <a:spcPct val="90000"/>
              </a:lnSpc>
              <a:spcBef>
                <a:spcPts val="1000"/>
              </a:spcBef>
              <a:spcAft>
                <a:spcPts val="0"/>
              </a:spcAft>
              <a:buClr>
                <a:srgbClr val="B31126"/>
              </a:buClr>
              <a:buSzPts val="2400"/>
              <a:buChar char="●"/>
            </a:pPr>
            <a:r>
              <a:rPr lang="en-US" sz="2400">
                <a:solidFill>
                  <a:schemeClr val="dk1"/>
                </a:solidFill>
              </a:rPr>
              <a:t>This condition is diagnosed based on history and clinical symptoms, there are no tests to confirm it. </a:t>
            </a:r>
            <a:endParaRPr sz="2400">
              <a:solidFill>
                <a:schemeClr val="dk1"/>
              </a:solidFill>
            </a:endParaRPr>
          </a:p>
          <a:p>
            <a:pPr marL="457200" lvl="0" indent="-381000" algn="l" rtl="0">
              <a:lnSpc>
                <a:spcPct val="90000"/>
              </a:lnSpc>
              <a:spcBef>
                <a:spcPts val="1000"/>
              </a:spcBef>
              <a:spcAft>
                <a:spcPts val="0"/>
              </a:spcAft>
              <a:buClr>
                <a:srgbClr val="B31126"/>
              </a:buClr>
              <a:buSzPts val="2400"/>
              <a:buChar char="●"/>
            </a:pPr>
            <a:r>
              <a:rPr lang="en-US" sz="2400">
                <a:solidFill>
                  <a:schemeClr val="dk1"/>
                </a:solidFill>
              </a:rPr>
              <a:t>Additional testing furthers the concept of a severe/high risk medical condition, which can prolong and exacerbate symptoms and limit acceptance of the diagnosis</a:t>
            </a:r>
            <a:endParaRPr sz="2400">
              <a:solidFill>
                <a:schemeClr val="dk1"/>
              </a:solidFill>
            </a:endParaRPr>
          </a:p>
          <a:p>
            <a:pPr marL="457200" lvl="0" indent="-381000" algn="l" rtl="0">
              <a:lnSpc>
                <a:spcPct val="90000"/>
              </a:lnSpc>
              <a:spcBef>
                <a:spcPts val="1000"/>
              </a:spcBef>
              <a:spcAft>
                <a:spcPts val="0"/>
              </a:spcAft>
              <a:buClr>
                <a:srgbClr val="B31126"/>
              </a:buClr>
              <a:buSzPts val="2400"/>
              <a:buChar char="●"/>
            </a:pPr>
            <a:r>
              <a:rPr lang="en-US" sz="2400">
                <a:solidFill>
                  <a:schemeClr val="dk1"/>
                </a:solidFill>
              </a:rPr>
              <a:t>Waiting for additional testing before providing appropriate treatment/therapies can be highly detrimental -  early diagnosis and treatment initiation is key for functional neurological disorders</a:t>
            </a:r>
            <a:endParaRPr sz="24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f3944acd47_2_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What if something seems off?</a:t>
            </a:r>
            <a:endParaRPr sz="3200" b="1"/>
          </a:p>
        </p:txBody>
      </p:sp>
      <p:sp>
        <p:nvSpPr>
          <p:cNvPr id="202" name="Google Shape;202;g1f3944acd47_2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
        <p:nvSpPr>
          <p:cNvPr id="203" name="Google Shape;203;g1f3944acd47_2_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None/>
            </a:pPr>
            <a:r>
              <a:rPr lang="en-US" sz="2400" dirty="0">
                <a:solidFill>
                  <a:schemeClr val="dk1"/>
                </a:solidFill>
              </a:rPr>
              <a:t>In general, if you have concerns (especially if you feel the diagnosis may be incorrect) please reach out to the diagnosing provider</a:t>
            </a:r>
            <a:endParaRPr sz="2400" dirty="0">
              <a:solidFill>
                <a:schemeClr val="dk1"/>
              </a:solidFill>
            </a:endParaRPr>
          </a:p>
          <a:p>
            <a:pPr marL="457200" lvl="0" indent="-374650" algn="l" rtl="0">
              <a:lnSpc>
                <a:spcPct val="90000"/>
              </a:lnSpc>
              <a:spcBef>
                <a:spcPts val="1000"/>
              </a:spcBef>
              <a:spcAft>
                <a:spcPts val="0"/>
              </a:spcAft>
              <a:buClr>
                <a:srgbClr val="B31126"/>
              </a:buClr>
              <a:buSzPts val="2300"/>
              <a:buChar char="●"/>
            </a:pPr>
            <a:r>
              <a:rPr lang="en-US" sz="2300" dirty="0">
                <a:solidFill>
                  <a:schemeClr val="dk1"/>
                </a:solidFill>
              </a:rPr>
              <a:t>Conflicting input from different sources can cause </a:t>
            </a:r>
            <a:r>
              <a:rPr lang="en-US" sz="2300" b="1" dirty="0">
                <a:solidFill>
                  <a:schemeClr val="dk1"/>
                </a:solidFill>
              </a:rPr>
              <a:t>significant </a:t>
            </a:r>
            <a:r>
              <a:rPr lang="en-US" sz="2300" dirty="0">
                <a:solidFill>
                  <a:schemeClr val="dk1"/>
                </a:solidFill>
              </a:rPr>
              <a:t>issues with acceptance, treatment, and resolution of symptoms.</a:t>
            </a:r>
            <a:endParaRPr sz="2300" dirty="0">
              <a:solidFill>
                <a:schemeClr val="dk1"/>
              </a:solidFill>
            </a:endParaRPr>
          </a:p>
          <a:p>
            <a:pPr marL="457200" lvl="0" indent="-374650" algn="l" rtl="0">
              <a:lnSpc>
                <a:spcPct val="90000"/>
              </a:lnSpc>
              <a:spcBef>
                <a:spcPts val="1000"/>
              </a:spcBef>
              <a:spcAft>
                <a:spcPts val="0"/>
              </a:spcAft>
              <a:buClr>
                <a:srgbClr val="B31126"/>
              </a:buClr>
              <a:buSzPts val="2300"/>
              <a:buChar char="●"/>
            </a:pPr>
            <a:r>
              <a:rPr lang="en-US" sz="2300" dirty="0">
                <a:solidFill>
                  <a:schemeClr val="dk1"/>
                </a:solidFill>
              </a:rPr>
              <a:t>Conflicts are often due to well-meaning people expressing their concerns on the accuracy of the diagnosis with the patient and/or family</a:t>
            </a:r>
            <a:endParaRPr sz="2300" dirty="0">
              <a:solidFill>
                <a:schemeClr val="dk1"/>
              </a:solidFill>
            </a:endParaRPr>
          </a:p>
          <a:p>
            <a:pPr marL="457200" lvl="0" indent="-374650" algn="l" rtl="0">
              <a:lnSpc>
                <a:spcPct val="90000"/>
              </a:lnSpc>
              <a:spcBef>
                <a:spcPts val="1000"/>
              </a:spcBef>
              <a:spcAft>
                <a:spcPts val="0"/>
              </a:spcAft>
              <a:buClr>
                <a:srgbClr val="B31126"/>
              </a:buClr>
              <a:buSzPts val="2300"/>
              <a:buChar char="●"/>
            </a:pPr>
            <a:r>
              <a:rPr lang="en-US" sz="2300" dirty="0">
                <a:solidFill>
                  <a:schemeClr val="dk1"/>
                </a:solidFill>
              </a:rPr>
              <a:t>FNDs are uncommon and often foreign to those involved in care (even to other medical professionals)</a:t>
            </a:r>
            <a:endParaRPr sz="2300" dirty="0">
              <a:solidFill>
                <a:schemeClr val="dk1"/>
              </a:solidFill>
            </a:endParaRPr>
          </a:p>
          <a:p>
            <a:pPr marL="914400" lvl="1" indent="-368300" algn="l" rtl="0">
              <a:lnSpc>
                <a:spcPct val="90000"/>
              </a:lnSpc>
              <a:spcBef>
                <a:spcPts val="1000"/>
              </a:spcBef>
              <a:spcAft>
                <a:spcPts val="0"/>
              </a:spcAft>
              <a:buClr>
                <a:srgbClr val="B31126"/>
              </a:buClr>
              <a:buSzPts val="2200"/>
              <a:buChar char="○"/>
            </a:pPr>
            <a:r>
              <a:rPr lang="en-US" sz="2200" dirty="0">
                <a:solidFill>
                  <a:schemeClr val="dk1"/>
                </a:solidFill>
              </a:rPr>
              <a:t>Providers serve not just to diagnose but to help all people involved in the patient’s care understand the disorder and ways to help manage it. </a:t>
            </a:r>
            <a:endParaRPr sz="2200" dirty="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06058ca4b8_0_23"/>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Treatment teams</a:t>
            </a:r>
            <a:endParaRPr sz="3200" b="1"/>
          </a:p>
        </p:txBody>
      </p:sp>
      <p:sp>
        <p:nvSpPr>
          <p:cNvPr id="210" name="Google Shape;210;g206058ca4b8_0_2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
        <p:nvSpPr>
          <p:cNvPr id="211" name="Google Shape;211;g206058ca4b8_0_23"/>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393700" algn="l" rtl="0">
              <a:spcBef>
                <a:spcPts val="0"/>
              </a:spcBef>
              <a:spcAft>
                <a:spcPts val="0"/>
              </a:spcAft>
              <a:buClr>
                <a:srgbClr val="B31126"/>
              </a:buClr>
              <a:buSzPts val="2600"/>
              <a:buChar char="●"/>
            </a:pPr>
            <a:r>
              <a:rPr lang="en-US" sz="2600">
                <a:solidFill>
                  <a:schemeClr val="dk1"/>
                </a:solidFill>
              </a:rPr>
              <a:t>Multidisciplinary:</a:t>
            </a:r>
            <a:endParaRPr sz="2600">
              <a:solidFill>
                <a:schemeClr val="dk1"/>
              </a:solidFill>
            </a:endParaRPr>
          </a:p>
          <a:p>
            <a:pPr marL="914400" lvl="1" indent="-393700" algn="l" rtl="0">
              <a:spcBef>
                <a:spcPts val="0"/>
              </a:spcBef>
              <a:spcAft>
                <a:spcPts val="0"/>
              </a:spcAft>
              <a:buClr>
                <a:srgbClr val="B31126"/>
              </a:buClr>
              <a:buSzPts val="2600"/>
              <a:buChar char="○"/>
            </a:pPr>
            <a:r>
              <a:rPr lang="en-US" sz="2600">
                <a:solidFill>
                  <a:schemeClr val="dk1"/>
                </a:solidFill>
              </a:rPr>
              <a:t>Psychology</a:t>
            </a:r>
            <a:endParaRPr sz="2600">
              <a:solidFill>
                <a:schemeClr val="dk1"/>
              </a:solidFill>
            </a:endParaRPr>
          </a:p>
          <a:p>
            <a:pPr marL="914400" lvl="1" indent="-393700" algn="l" rtl="0">
              <a:spcBef>
                <a:spcPts val="0"/>
              </a:spcBef>
              <a:spcAft>
                <a:spcPts val="0"/>
              </a:spcAft>
              <a:buClr>
                <a:srgbClr val="B31126"/>
              </a:buClr>
              <a:buSzPts val="2600"/>
              <a:buChar char="○"/>
            </a:pPr>
            <a:r>
              <a:rPr lang="en-US" sz="2600">
                <a:solidFill>
                  <a:schemeClr val="dk1"/>
                </a:solidFill>
              </a:rPr>
              <a:t>Occupational Therapy</a:t>
            </a:r>
            <a:endParaRPr sz="2600">
              <a:solidFill>
                <a:schemeClr val="dk1"/>
              </a:solidFill>
            </a:endParaRPr>
          </a:p>
          <a:p>
            <a:pPr marL="914400" lvl="1" indent="-393700" algn="l" rtl="0">
              <a:spcBef>
                <a:spcPts val="0"/>
              </a:spcBef>
              <a:spcAft>
                <a:spcPts val="0"/>
              </a:spcAft>
              <a:buClr>
                <a:srgbClr val="B31126"/>
              </a:buClr>
              <a:buSzPts val="2600"/>
              <a:buChar char="○"/>
            </a:pPr>
            <a:r>
              <a:rPr lang="en-US" sz="2600">
                <a:solidFill>
                  <a:schemeClr val="dk1"/>
                </a:solidFill>
              </a:rPr>
              <a:t>Physical Therapy</a:t>
            </a:r>
            <a:endParaRPr sz="2600">
              <a:solidFill>
                <a:schemeClr val="dk1"/>
              </a:solidFill>
            </a:endParaRPr>
          </a:p>
          <a:p>
            <a:pPr marL="914400" lvl="1" indent="-393700" algn="l" rtl="0">
              <a:spcBef>
                <a:spcPts val="0"/>
              </a:spcBef>
              <a:spcAft>
                <a:spcPts val="0"/>
              </a:spcAft>
              <a:buClr>
                <a:srgbClr val="B31126"/>
              </a:buClr>
              <a:buSzPts val="2600"/>
              <a:buChar char="○"/>
            </a:pPr>
            <a:r>
              <a:rPr lang="en-US" sz="2600">
                <a:solidFill>
                  <a:schemeClr val="dk1"/>
                </a:solidFill>
              </a:rPr>
              <a:t>Psychiatry</a:t>
            </a:r>
            <a:endParaRPr sz="2600">
              <a:solidFill>
                <a:schemeClr val="dk1"/>
              </a:solidFill>
            </a:endParaRPr>
          </a:p>
          <a:p>
            <a:pPr marL="914400" lvl="1" indent="-393700" algn="l" rtl="0">
              <a:spcBef>
                <a:spcPts val="0"/>
              </a:spcBef>
              <a:spcAft>
                <a:spcPts val="0"/>
              </a:spcAft>
              <a:buClr>
                <a:srgbClr val="B31126"/>
              </a:buClr>
              <a:buSzPts val="2600"/>
              <a:buChar char="○"/>
            </a:pPr>
            <a:r>
              <a:rPr lang="en-US" sz="2600">
                <a:solidFill>
                  <a:schemeClr val="dk1"/>
                </a:solidFill>
              </a:rPr>
              <a:t>Primary Care Provider</a:t>
            </a:r>
            <a:endParaRPr sz="2600">
              <a:solidFill>
                <a:schemeClr val="dk1"/>
              </a:solidFill>
            </a:endParaRPr>
          </a:p>
          <a:p>
            <a:pPr marL="914400" lvl="1" indent="-393700" algn="l" rtl="0">
              <a:spcBef>
                <a:spcPts val="0"/>
              </a:spcBef>
              <a:spcAft>
                <a:spcPts val="0"/>
              </a:spcAft>
              <a:buClr>
                <a:srgbClr val="B31126"/>
              </a:buClr>
              <a:buSzPts val="2600"/>
              <a:buChar char="○"/>
            </a:pPr>
            <a:r>
              <a:rPr lang="en-US" sz="2600">
                <a:solidFill>
                  <a:schemeClr val="dk1"/>
                </a:solidFill>
              </a:rPr>
              <a:t>Social Work</a:t>
            </a:r>
            <a:endParaRPr sz="2600">
              <a:solidFill>
                <a:schemeClr val="dk1"/>
              </a:solidFill>
            </a:endParaRPr>
          </a:p>
          <a:p>
            <a:pPr marL="914400" lvl="1" indent="-393700" algn="l" rtl="0">
              <a:spcBef>
                <a:spcPts val="0"/>
              </a:spcBef>
              <a:spcAft>
                <a:spcPts val="0"/>
              </a:spcAft>
              <a:buClr>
                <a:srgbClr val="B31126"/>
              </a:buClr>
              <a:buSzPts val="2600"/>
              <a:buChar char="○"/>
            </a:pPr>
            <a:r>
              <a:rPr lang="en-US" sz="2600">
                <a:solidFill>
                  <a:schemeClr val="dk1"/>
                </a:solidFill>
              </a:rPr>
              <a:t>Speech therapy</a:t>
            </a:r>
            <a:endParaRPr sz="2600">
              <a:solidFill>
                <a:schemeClr val="dk1"/>
              </a:solidFill>
            </a:endParaRPr>
          </a:p>
          <a:p>
            <a:pPr marL="914400" lvl="1" indent="-393700" algn="l" rtl="0">
              <a:spcBef>
                <a:spcPts val="0"/>
              </a:spcBef>
              <a:spcAft>
                <a:spcPts val="0"/>
              </a:spcAft>
              <a:buClr>
                <a:srgbClr val="B31126"/>
              </a:buClr>
              <a:buSzPts val="2600"/>
              <a:buChar char="○"/>
            </a:pPr>
            <a:r>
              <a:rPr lang="en-US" sz="2600">
                <a:solidFill>
                  <a:schemeClr val="dk1"/>
                </a:solidFill>
              </a:rPr>
              <a:t>Neuropsychology</a:t>
            </a:r>
            <a:endParaRPr sz="2600">
              <a:solidFill>
                <a:schemeClr val="dk1"/>
              </a:solidFill>
            </a:endParaRPr>
          </a:p>
          <a:p>
            <a:pPr marL="457200" lvl="0" indent="-393700" algn="l" rtl="0">
              <a:spcBef>
                <a:spcPts val="0"/>
              </a:spcBef>
              <a:spcAft>
                <a:spcPts val="0"/>
              </a:spcAft>
              <a:buClr>
                <a:srgbClr val="B31126"/>
              </a:buClr>
              <a:buSzPts val="2600"/>
              <a:buChar char="●"/>
            </a:pPr>
            <a:r>
              <a:rPr lang="en-US" sz="2600">
                <a:solidFill>
                  <a:schemeClr val="dk1"/>
                </a:solidFill>
              </a:rPr>
              <a:t>AND YOU!!</a:t>
            </a:r>
            <a:endParaRPr sz="2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title"/>
          </p:nvPr>
        </p:nvSpPr>
        <p:spPr>
          <a:xfrm>
            <a:off x="457200" y="218166"/>
            <a:ext cx="5037748" cy="75004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B31126"/>
              </a:buClr>
              <a:buSzPts val="2800"/>
              <a:buFont typeface="Arial"/>
              <a:buNone/>
            </a:pPr>
            <a:r>
              <a:rPr lang="en-US" sz="3200" b="1"/>
              <a:t>Objectives </a:t>
            </a:r>
            <a:endParaRPr sz="3200" b="1"/>
          </a:p>
        </p:txBody>
      </p:sp>
      <p:sp>
        <p:nvSpPr>
          <p:cNvPr id="57" name="Google Shape;57;p3"/>
          <p:cNvSpPr txBox="1">
            <a:spLocks noGrp="1"/>
          </p:cNvSpPr>
          <p:nvPr>
            <p:ph type="body" idx="1"/>
          </p:nvPr>
        </p:nvSpPr>
        <p:spPr>
          <a:xfrm>
            <a:off x="457200" y="1156060"/>
            <a:ext cx="7991856" cy="4970103"/>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1000"/>
              </a:spcBef>
              <a:spcAft>
                <a:spcPts val="0"/>
              </a:spcAft>
              <a:buSzPts val="2800"/>
              <a:buChar char="•"/>
            </a:pPr>
            <a:r>
              <a:rPr lang="en-US" sz="2800"/>
              <a:t>Define Functional Neurological Disorders (FNDs) and Psychogenic Non-epileptic Seizures (PNES)</a:t>
            </a:r>
            <a:endParaRPr sz="2800"/>
          </a:p>
          <a:p>
            <a:pPr marL="457200" lvl="0" indent="-406400" algn="l" rtl="0">
              <a:lnSpc>
                <a:spcPct val="100000"/>
              </a:lnSpc>
              <a:spcBef>
                <a:spcPts val="1200"/>
              </a:spcBef>
              <a:spcAft>
                <a:spcPts val="0"/>
              </a:spcAft>
              <a:buSzPts val="2800"/>
              <a:buChar char="•"/>
            </a:pPr>
            <a:r>
              <a:rPr lang="en-US" sz="2800"/>
              <a:t>Describe some common features/findings of these disorders</a:t>
            </a:r>
            <a:endParaRPr sz="2800"/>
          </a:p>
          <a:p>
            <a:pPr marL="457200" lvl="0" indent="-406400" algn="l" rtl="0">
              <a:lnSpc>
                <a:spcPct val="100000"/>
              </a:lnSpc>
              <a:spcBef>
                <a:spcPts val="1200"/>
              </a:spcBef>
              <a:spcAft>
                <a:spcPts val="1200"/>
              </a:spcAft>
              <a:buSzPts val="2800"/>
              <a:buChar char="•"/>
            </a:pPr>
            <a:r>
              <a:rPr lang="en-US" sz="2800"/>
              <a:t>Discuss school response plans for Functional Neurological Disorders</a:t>
            </a:r>
            <a:endParaRPr sz="2800"/>
          </a:p>
        </p:txBody>
      </p:sp>
      <p:sp>
        <p:nvSpPr>
          <p:cNvPr id="58" name="Google Shape;5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0f26e117e3_0_1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Role of Psychology	</a:t>
            </a:r>
            <a:endParaRPr sz="3200" b="1"/>
          </a:p>
        </p:txBody>
      </p:sp>
      <p:sp>
        <p:nvSpPr>
          <p:cNvPr id="218" name="Google Shape;218;g20f26e117e3_0_1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
        <p:nvSpPr>
          <p:cNvPr id="219" name="Google Shape;219;g20f26e117e3_0_1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Clr>
                <a:srgbClr val="B31126"/>
              </a:buClr>
              <a:buSzPts val="2800"/>
              <a:buChar char="●"/>
            </a:pPr>
            <a:r>
              <a:rPr lang="en-US" sz="2800">
                <a:solidFill>
                  <a:schemeClr val="dk1"/>
                </a:solidFill>
              </a:rPr>
              <a:t>Both management of underlying trauma/stressors (if identified) and targeted cognitive behavioral therapy (CBT) for the functional neurological disorder.</a:t>
            </a:r>
            <a:endParaRPr sz="2800">
              <a:solidFill>
                <a:schemeClr val="dk1"/>
              </a:solidFill>
            </a:endParaRPr>
          </a:p>
          <a:p>
            <a:pPr marL="914400" lvl="1" indent="-381000" algn="l" rtl="0">
              <a:spcBef>
                <a:spcPts val="1000"/>
              </a:spcBef>
              <a:spcAft>
                <a:spcPts val="0"/>
              </a:spcAft>
              <a:buClr>
                <a:srgbClr val="B31126"/>
              </a:buClr>
              <a:buSzPts val="2400"/>
              <a:buChar char="○"/>
            </a:pPr>
            <a:r>
              <a:rPr lang="en-US" sz="2400">
                <a:solidFill>
                  <a:schemeClr val="dk1"/>
                </a:solidFill>
              </a:rPr>
              <a:t>ReACT (Retraining and Control Therapy) - a type of CBT specifically targeted towards FNDs</a:t>
            </a:r>
            <a:endParaRPr sz="2400">
              <a:solidFill>
                <a:schemeClr val="dk1"/>
              </a:solidFill>
            </a:endParaRPr>
          </a:p>
          <a:p>
            <a:pPr marL="914400" lvl="1" indent="-381000" algn="l" rtl="0">
              <a:spcBef>
                <a:spcPts val="1000"/>
              </a:spcBef>
              <a:spcAft>
                <a:spcPts val="0"/>
              </a:spcAft>
              <a:buClr>
                <a:srgbClr val="B31126"/>
              </a:buClr>
              <a:buSzPts val="2400"/>
              <a:buChar char="○"/>
            </a:pPr>
            <a:r>
              <a:rPr lang="en-US" sz="2400">
                <a:solidFill>
                  <a:schemeClr val="dk1"/>
                </a:solidFill>
              </a:rPr>
              <a:t>Recent study of multidisciplinary treatment of children with FND including CBT showed 91% with partial or full remission after treatment</a:t>
            </a:r>
            <a:endParaRPr sz="24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0fb249b692_0_21"/>
          <p:cNvSpPr txBox="1">
            <a:spLocks noGrp="1"/>
          </p:cNvSpPr>
          <p:nvPr>
            <p:ph type="title"/>
          </p:nvPr>
        </p:nvSpPr>
        <p:spPr>
          <a:xfrm>
            <a:off x="339600" y="2395750"/>
            <a:ext cx="8452200" cy="995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800"/>
              <a:t>Management in the school setting</a:t>
            </a:r>
            <a:endParaRPr sz="3800"/>
          </a:p>
        </p:txBody>
      </p:sp>
      <p:sp>
        <p:nvSpPr>
          <p:cNvPr id="233" name="Google Shape;233;g20fb249b692_0_2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
        <p:nvSpPr>
          <p:cNvPr id="234" name="Google Shape;234;g20fb249b692_0_21"/>
          <p:cNvSpPr txBox="1">
            <a:spLocks noGrp="1"/>
          </p:cNvSpPr>
          <p:nvPr>
            <p:ph type="body" idx="1"/>
          </p:nvPr>
        </p:nvSpPr>
        <p:spPr>
          <a:xfrm>
            <a:off x="722313" y="3544888"/>
            <a:ext cx="7772400" cy="1114500"/>
          </a:xfrm>
          <a:prstGeom prst="rect">
            <a:avLst/>
          </a:prstGeom>
        </p:spPr>
        <p:txBody>
          <a:bodyPr spcFirstLastPara="1" wrap="square" lIns="91425" tIns="45700" rIns="91425" bIns="45700" anchor="t" anchorCtr="0">
            <a:normAutofit/>
          </a:bodyPr>
          <a:lstStyle/>
          <a:p>
            <a:pPr marL="0" lvl="0" indent="0" algn="ctr" rtl="0">
              <a:spcBef>
                <a:spcPts val="640"/>
              </a:spcBef>
              <a:spcAft>
                <a:spcPts val="0"/>
              </a:spcAft>
              <a:buNone/>
            </a:pPr>
            <a:r>
              <a:rPr lang="en-US" sz="2800"/>
              <a:t>The moment you’ve all been waiting for</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06058ca4b8_0_3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General Principles</a:t>
            </a:r>
            <a:endParaRPr sz="3200" b="1"/>
          </a:p>
        </p:txBody>
      </p:sp>
      <p:sp>
        <p:nvSpPr>
          <p:cNvPr id="241" name="Google Shape;241;g206058ca4b8_0_3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
        <p:nvSpPr>
          <p:cNvPr id="242" name="Google Shape;242;g206058ca4b8_0_37"/>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lnSpcReduction="10000"/>
          </a:bodyPr>
          <a:lstStyle/>
          <a:p>
            <a:pPr marL="457200" lvl="0" indent="-406400" algn="l" rtl="0">
              <a:spcBef>
                <a:spcPts val="1000"/>
              </a:spcBef>
              <a:spcAft>
                <a:spcPts val="0"/>
              </a:spcAft>
              <a:buClr>
                <a:srgbClr val="B31126"/>
              </a:buClr>
              <a:buSzPts val="2800"/>
              <a:buChar char="●"/>
            </a:pPr>
            <a:r>
              <a:rPr lang="en-US" sz="2800" dirty="0">
                <a:solidFill>
                  <a:schemeClr val="dk1"/>
                </a:solidFill>
              </a:rPr>
              <a:t>Striving toward as normal a life as possible is key to overall management.</a:t>
            </a:r>
            <a:endParaRPr sz="2800" dirty="0">
              <a:solidFill>
                <a:schemeClr val="dk1"/>
              </a:solidFill>
            </a:endParaRPr>
          </a:p>
          <a:p>
            <a:pPr marL="914400" lvl="1" indent="-393700" algn="l" rtl="0">
              <a:spcBef>
                <a:spcPts val="1000"/>
              </a:spcBef>
              <a:spcAft>
                <a:spcPts val="0"/>
              </a:spcAft>
              <a:buClr>
                <a:srgbClr val="B31126"/>
              </a:buClr>
              <a:buSzPts val="2600"/>
              <a:buChar char="○"/>
            </a:pPr>
            <a:r>
              <a:rPr lang="en-US" sz="2600" dirty="0">
                <a:solidFill>
                  <a:schemeClr val="dk1"/>
                </a:solidFill>
              </a:rPr>
              <a:t>Allow students to participate in as many school activities as possible and remain in the classroom as much as possible.</a:t>
            </a:r>
            <a:endParaRPr sz="2600" dirty="0">
              <a:solidFill>
                <a:schemeClr val="dk1"/>
              </a:solidFill>
            </a:endParaRPr>
          </a:p>
          <a:p>
            <a:pPr marL="914400" lvl="1" indent="-393700" algn="l" rtl="0">
              <a:spcBef>
                <a:spcPts val="1000"/>
              </a:spcBef>
              <a:spcAft>
                <a:spcPts val="0"/>
              </a:spcAft>
              <a:buClr>
                <a:srgbClr val="B31126"/>
              </a:buClr>
              <a:buSzPts val="2600"/>
              <a:buChar char="○"/>
            </a:pPr>
            <a:r>
              <a:rPr lang="en-US" sz="2600" dirty="0">
                <a:solidFill>
                  <a:schemeClr val="dk1"/>
                </a:solidFill>
              </a:rPr>
              <a:t>Homebound can at times be necessary - with a goal of returning to at least part time school as soon as possible</a:t>
            </a:r>
            <a:endParaRPr dirty="0">
              <a:solidFill>
                <a:schemeClr val="dk1"/>
              </a:solidFill>
            </a:endParaRPr>
          </a:p>
          <a:p>
            <a:pPr marL="457200" lvl="0" indent="-368300" algn="l" rtl="0">
              <a:spcBef>
                <a:spcPts val="1000"/>
              </a:spcBef>
              <a:spcAft>
                <a:spcPts val="0"/>
              </a:spcAft>
              <a:buClr>
                <a:srgbClr val="B31126"/>
              </a:buClr>
              <a:buSzPts val="2200"/>
              <a:buChar char="●"/>
            </a:pPr>
            <a:r>
              <a:rPr lang="en-US" sz="2800" dirty="0">
                <a:solidFill>
                  <a:schemeClr val="dk1"/>
                </a:solidFill>
              </a:rPr>
              <a:t>Follow response plan (should be provided by physician and/or family)</a:t>
            </a:r>
            <a:endParaRPr sz="2800" dirty="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064d777931_0_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pic>
        <p:nvPicPr>
          <p:cNvPr id="249" name="Google Shape;249;g2064d777931_0_8"/>
          <p:cNvPicPr preferRelativeResize="0"/>
          <p:nvPr/>
        </p:nvPicPr>
        <p:blipFill>
          <a:blip r:embed="rId3">
            <a:alphaModFix/>
          </a:blip>
          <a:stretch>
            <a:fillRect/>
          </a:stretch>
        </p:blipFill>
        <p:spPr>
          <a:xfrm>
            <a:off x="1923098" y="0"/>
            <a:ext cx="5297805"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064d777931_0_1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pic>
        <p:nvPicPr>
          <p:cNvPr id="256" name="Google Shape;256;g2064d777931_0_16"/>
          <p:cNvPicPr preferRelativeResize="0"/>
          <p:nvPr/>
        </p:nvPicPr>
        <p:blipFill>
          <a:blip r:embed="rId3">
            <a:alphaModFix/>
          </a:blip>
          <a:stretch>
            <a:fillRect/>
          </a:stretch>
        </p:blipFill>
        <p:spPr>
          <a:xfrm>
            <a:off x="1923098" y="0"/>
            <a:ext cx="5297805"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06058ca4b8_0_52"/>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PNES</a:t>
            </a:r>
            <a:endParaRPr sz="3200" b="1"/>
          </a:p>
        </p:txBody>
      </p:sp>
      <p:sp>
        <p:nvSpPr>
          <p:cNvPr id="263" name="Google Shape;263;g206058ca4b8_0_5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
        <p:nvSpPr>
          <p:cNvPr id="264" name="Google Shape;264;g206058ca4b8_0_52"/>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fontScale="77500" lnSpcReduction="20000"/>
          </a:bodyPr>
          <a:lstStyle/>
          <a:p>
            <a:pPr marL="457200" lvl="0" indent="-404018" algn="l" rtl="0">
              <a:lnSpc>
                <a:spcPct val="100000"/>
              </a:lnSpc>
              <a:spcBef>
                <a:spcPts val="1000"/>
              </a:spcBef>
              <a:spcAft>
                <a:spcPts val="0"/>
              </a:spcAft>
              <a:buClr>
                <a:srgbClr val="B31126"/>
              </a:buClr>
              <a:buSzPct val="100000"/>
              <a:buChar char="●"/>
            </a:pPr>
            <a:r>
              <a:rPr lang="en-US" sz="3250" dirty="0">
                <a:solidFill>
                  <a:schemeClr val="dk1"/>
                </a:solidFill>
              </a:rPr>
              <a:t>The more focus and stimulation that is centered on the student the longer spells tend to last.</a:t>
            </a:r>
            <a:endParaRPr sz="3250" dirty="0">
              <a:solidFill>
                <a:schemeClr val="dk1"/>
              </a:solidFill>
            </a:endParaRPr>
          </a:p>
          <a:p>
            <a:pPr marL="457200" lvl="0" indent="-404018" algn="l" rtl="0">
              <a:lnSpc>
                <a:spcPct val="100000"/>
              </a:lnSpc>
              <a:spcBef>
                <a:spcPts val="1000"/>
              </a:spcBef>
              <a:spcAft>
                <a:spcPts val="0"/>
              </a:spcAft>
              <a:buClr>
                <a:srgbClr val="B31126"/>
              </a:buClr>
              <a:buSzPct val="100000"/>
              <a:buChar char="●"/>
            </a:pPr>
            <a:r>
              <a:rPr lang="en-US" sz="3250" dirty="0">
                <a:solidFill>
                  <a:schemeClr val="dk1"/>
                </a:solidFill>
              </a:rPr>
              <a:t>Ideally student is moved to a safe/less disruptive area at the beginning of the event or when they feel one is about start.</a:t>
            </a:r>
            <a:endParaRPr sz="3250" dirty="0">
              <a:solidFill>
                <a:schemeClr val="dk1"/>
              </a:solidFill>
            </a:endParaRPr>
          </a:p>
          <a:p>
            <a:pPr marL="914400" lvl="1" indent="-391318" algn="l" rtl="0">
              <a:lnSpc>
                <a:spcPct val="100000"/>
              </a:lnSpc>
              <a:spcBef>
                <a:spcPts val="1000"/>
              </a:spcBef>
              <a:spcAft>
                <a:spcPts val="0"/>
              </a:spcAft>
              <a:buClr>
                <a:srgbClr val="B31126"/>
              </a:buClr>
              <a:buSzPct val="100000"/>
              <a:buChar char="○"/>
            </a:pPr>
            <a:r>
              <a:rPr lang="en-US" sz="3014" dirty="0">
                <a:solidFill>
                  <a:schemeClr val="dk1"/>
                </a:solidFill>
              </a:rPr>
              <a:t>No need to clear the classroom</a:t>
            </a:r>
            <a:endParaRPr sz="3014" dirty="0">
              <a:solidFill>
                <a:schemeClr val="dk1"/>
              </a:solidFill>
            </a:endParaRPr>
          </a:p>
          <a:p>
            <a:pPr marL="457200" lvl="0" indent="-404018" algn="l" rtl="0">
              <a:lnSpc>
                <a:spcPct val="100000"/>
              </a:lnSpc>
              <a:spcBef>
                <a:spcPts val="1000"/>
              </a:spcBef>
              <a:spcAft>
                <a:spcPts val="0"/>
              </a:spcAft>
              <a:buClr>
                <a:srgbClr val="B31126"/>
              </a:buClr>
              <a:buSzPct val="100000"/>
              <a:buChar char="●"/>
            </a:pPr>
            <a:r>
              <a:rPr lang="en-US" sz="3250" dirty="0">
                <a:solidFill>
                  <a:schemeClr val="dk1"/>
                </a:solidFill>
              </a:rPr>
              <a:t>Student should essentially be left to their own devices. Okay to monitor but should not be surrounded, shaking, asked questions, or other targeted stimulation</a:t>
            </a:r>
            <a:endParaRPr sz="3250" dirty="0">
              <a:solidFill>
                <a:schemeClr val="dk1"/>
              </a:solidFill>
            </a:endParaRPr>
          </a:p>
          <a:p>
            <a:pPr marL="914400" lvl="1" indent="-393223" algn="l" rtl="0">
              <a:lnSpc>
                <a:spcPct val="100000"/>
              </a:lnSpc>
              <a:spcBef>
                <a:spcPts val="1000"/>
              </a:spcBef>
              <a:spcAft>
                <a:spcPts val="0"/>
              </a:spcAft>
              <a:buClr>
                <a:srgbClr val="B31126"/>
              </a:buClr>
              <a:buSzPct val="100000"/>
              <a:buChar char="○"/>
            </a:pPr>
            <a:r>
              <a:rPr lang="en-US" sz="3050" dirty="0">
                <a:solidFill>
                  <a:schemeClr val="dk1"/>
                </a:solidFill>
              </a:rPr>
              <a:t>Additional recommendations/ways of supporting may be outlined in a response plan</a:t>
            </a:r>
            <a:endParaRPr sz="3050"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06058ca4b8_0_66"/>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dirty="0"/>
              <a:t>  Features we will want to know</a:t>
            </a:r>
            <a:endParaRPr sz="3200" b="1" dirty="0"/>
          </a:p>
        </p:txBody>
      </p:sp>
      <p:sp>
        <p:nvSpPr>
          <p:cNvPr id="271" name="Google Shape;271;g206058ca4b8_0_6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
        <p:nvSpPr>
          <p:cNvPr id="272" name="Google Shape;272;g206058ca4b8_0_66"/>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fontScale="55000" lnSpcReduction="20000"/>
          </a:bodyPr>
          <a:lstStyle/>
          <a:p>
            <a:pPr indent="-406400">
              <a:lnSpc>
                <a:spcPct val="80000"/>
              </a:lnSpc>
              <a:spcBef>
                <a:spcPts val="1800"/>
              </a:spcBef>
              <a:buClr>
                <a:srgbClr val="B31126"/>
              </a:buClr>
              <a:buSzPts val="2800"/>
              <a:buFont typeface="Arial"/>
              <a:buChar char="●"/>
            </a:pPr>
            <a:r>
              <a:rPr lang="en-US" sz="3800" dirty="0">
                <a:solidFill>
                  <a:schemeClr val="dk1"/>
                </a:solidFill>
              </a:rPr>
              <a:t>Event Features</a:t>
            </a:r>
          </a:p>
          <a:p>
            <a:pPr marL="914400" lvl="1" indent="-406400" algn="l" rtl="0">
              <a:lnSpc>
                <a:spcPct val="80000"/>
              </a:lnSpc>
              <a:spcBef>
                <a:spcPts val="1800"/>
              </a:spcBef>
              <a:spcAft>
                <a:spcPts val="0"/>
              </a:spcAft>
              <a:buClr>
                <a:srgbClr val="B31126"/>
              </a:buClr>
              <a:buSzPts val="2800"/>
              <a:buChar char="○"/>
            </a:pPr>
            <a:r>
              <a:rPr lang="en-US" sz="3200" dirty="0">
                <a:solidFill>
                  <a:schemeClr val="dk1"/>
                </a:solidFill>
              </a:rPr>
              <a:t>Posture</a:t>
            </a:r>
          </a:p>
          <a:p>
            <a:pPr marL="914400" lvl="1" indent="-406400" algn="l" rtl="0">
              <a:lnSpc>
                <a:spcPct val="80000"/>
              </a:lnSpc>
              <a:spcBef>
                <a:spcPts val="1800"/>
              </a:spcBef>
              <a:spcAft>
                <a:spcPts val="0"/>
              </a:spcAft>
              <a:buClr>
                <a:srgbClr val="B31126"/>
              </a:buClr>
              <a:buSzPts val="2800"/>
              <a:buChar char="○"/>
            </a:pPr>
            <a:r>
              <a:rPr lang="en-US" sz="3200" dirty="0">
                <a:solidFill>
                  <a:schemeClr val="dk1"/>
                </a:solidFill>
              </a:rPr>
              <a:t>Eyes</a:t>
            </a:r>
          </a:p>
          <a:p>
            <a:pPr marL="914400" lvl="1" indent="-406400" algn="l" rtl="0">
              <a:lnSpc>
                <a:spcPct val="80000"/>
              </a:lnSpc>
              <a:spcBef>
                <a:spcPts val="1800"/>
              </a:spcBef>
              <a:spcAft>
                <a:spcPts val="0"/>
              </a:spcAft>
              <a:buClr>
                <a:srgbClr val="B31126"/>
              </a:buClr>
              <a:buSzPts val="2800"/>
              <a:buChar char="○"/>
            </a:pPr>
            <a:r>
              <a:rPr lang="en-US" sz="3200" dirty="0">
                <a:solidFill>
                  <a:schemeClr val="dk1"/>
                </a:solidFill>
              </a:rPr>
              <a:t>Shaking</a:t>
            </a:r>
          </a:p>
          <a:p>
            <a:pPr marL="914400" lvl="1" indent="-406400" algn="l" rtl="0">
              <a:lnSpc>
                <a:spcPct val="80000"/>
              </a:lnSpc>
              <a:spcBef>
                <a:spcPts val="1800"/>
              </a:spcBef>
              <a:spcAft>
                <a:spcPts val="0"/>
              </a:spcAft>
              <a:buClr>
                <a:srgbClr val="B31126"/>
              </a:buClr>
              <a:buSzPts val="2800"/>
              <a:buChar char="○"/>
            </a:pPr>
            <a:r>
              <a:rPr lang="en-US" sz="3200" dirty="0">
                <a:solidFill>
                  <a:schemeClr val="dk1"/>
                </a:solidFill>
              </a:rPr>
              <a:t>Responsiveness</a:t>
            </a:r>
          </a:p>
          <a:p>
            <a:pPr indent="-406400">
              <a:lnSpc>
                <a:spcPct val="120000"/>
              </a:lnSpc>
              <a:spcBef>
                <a:spcPts val="1800"/>
              </a:spcBef>
              <a:buClr>
                <a:srgbClr val="B31126"/>
              </a:buClr>
              <a:buSzPts val="2800"/>
              <a:buFont typeface="Arial"/>
              <a:buChar char="●"/>
            </a:pPr>
            <a:r>
              <a:rPr lang="en-US" sz="3800" dirty="0">
                <a:solidFill>
                  <a:schemeClr val="dk1"/>
                </a:solidFill>
              </a:rPr>
              <a:t>Timeline (length of the episodes, space between episodes, clustering?)</a:t>
            </a:r>
          </a:p>
          <a:p>
            <a:pPr indent="-406400">
              <a:lnSpc>
                <a:spcPct val="120000"/>
              </a:lnSpc>
              <a:spcBef>
                <a:spcPts val="1800"/>
              </a:spcBef>
              <a:buClr>
                <a:srgbClr val="B31126"/>
              </a:buClr>
              <a:buSzPts val="2800"/>
              <a:buFont typeface="Arial"/>
              <a:buChar char="●"/>
            </a:pPr>
            <a:r>
              <a:rPr lang="en-US" sz="3800" dirty="0">
                <a:solidFill>
                  <a:schemeClr val="dk1"/>
                </a:solidFill>
              </a:rPr>
              <a:t>What is the student like before and after the episode?</a:t>
            </a:r>
          </a:p>
          <a:p>
            <a:pPr indent="-406400">
              <a:lnSpc>
                <a:spcPct val="120000"/>
              </a:lnSpc>
              <a:spcBef>
                <a:spcPts val="1800"/>
              </a:spcBef>
              <a:buClr>
                <a:srgbClr val="B31126"/>
              </a:buClr>
              <a:buSzPts val="2800"/>
              <a:buFont typeface="Arial"/>
              <a:buChar char="●"/>
            </a:pPr>
            <a:r>
              <a:rPr lang="en-US" sz="3800" dirty="0">
                <a:solidFill>
                  <a:schemeClr val="dk1"/>
                </a:solidFill>
              </a:rPr>
              <a:t>If the student has not yet been diagnosed with PNES, a video or very clear description can be helpful for providers.</a:t>
            </a:r>
            <a:endParaRPr sz="3800" dirty="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0f53129317_0_1"/>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Functional Weakness in School</a:t>
            </a:r>
            <a:endParaRPr sz="3200" b="1"/>
          </a:p>
        </p:txBody>
      </p:sp>
      <p:sp>
        <p:nvSpPr>
          <p:cNvPr id="279" name="Google Shape;279;g20f53129317_0_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
        <p:nvSpPr>
          <p:cNvPr id="280" name="Google Shape;280;g20f53129317_0_1"/>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06400" algn="l" rtl="0">
              <a:lnSpc>
                <a:spcPct val="80000"/>
              </a:lnSpc>
              <a:spcBef>
                <a:spcPts val="1000"/>
              </a:spcBef>
              <a:spcAft>
                <a:spcPts val="0"/>
              </a:spcAft>
              <a:buClr>
                <a:srgbClr val="B31126"/>
              </a:buClr>
              <a:buSzPts val="2800"/>
              <a:buChar char="●"/>
            </a:pPr>
            <a:r>
              <a:rPr lang="en-US" sz="2800" dirty="0">
                <a:solidFill>
                  <a:schemeClr val="dk1"/>
                </a:solidFill>
              </a:rPr>
              <a:t>May require wheelchairs or other support devices </a:t>
            </a:r>
            <a:endParaRPr sz="2800" dirty="0">
              <a:solidFill>
                <a:schemeClr val="dk1"/>
              </a:solidFill>
            </a:endParaRPr>
          </a:p>
          <a:p>
            <a:pPr marL="457200" lvl="0" indent="-406400" algn="l" rtl="0">
              <a:lnSpc>
                <a:spcPct val="80000"/>
              </a:lnSpc>
              <a:spcBef>
                <a:spcPts val="1000"/>
              </a:spcBef>
              <a:spcAft>
                <a:spcPts val="0"/>
              </a:spcAft>
              <a:buClr>
                <a:srgbClr val="B31126"/>
              </a:buClr>
              <a:buSzPts val="2800"/>
              <a:buChar char="●"/>
            </a:pPr>
            <a:r>
              <a:rPr lang="en-US" sz="2800" dirty="0">
                <a:solidFill>
                  <a:schemeClr val="dk1"/>
                </a:solidFill>
              </a:rPr>
              <a:t>Don’t focus on the weakness or push kids to move that part of the body - focusing on the weak limb is more likely to worsen symptoms than improve them</a:t>
            </a:r>
            <a:endParaRPr sz="2800" dirty="0">
              <a:solidFill>
                <a:schemeClr val="dk1"/>
              </a:solidFill>
            </a:endParaRPr>
          </a:p>
          <a:p>
            <a:pPr marL="457200" lvl="0" indent="-406400" algn="l" rtl="0">
              <a:lnSpc>
                <a:spcPct val="80000"/>
              </a:lnSpc>
              <a:spcBef>
                <a:spcPts val="1000"/>
              </a:spcBef>
              <a:spcAft>
                <a:spcPts val="0"/>
              </a:spcAft>
              <a:buClr>
                <a:srgbClr val="B31126"/>
              </a:buClr>
              <a:buSzPts val="2800"/>
              <a:buChar char="●"/>
            </a:pPr>
            <a:r>
              <a:rPr lang="en-US" sz="2800" dirty="0">
                <a:solidFill>
                  <a:schemeClr val="dk1"/>
                </a:solidFill>
              </a:rPr>
              <a:t>Will often require missing PE</a:t>
            </a:r>
            <a:endParaRPr sz="2800" dirty="0">
              <a:solidFill>
                <a:schemeClr val="dk1"/>
              </a:solidFill>
            </a:endParaRPr>
          </a:p>
          <a:p>
            <a:pPr marL="914400" lvl="1" indent="-406400" algn="l" rtl="0">
              <a:lnSpc>
                <a:spcPct val="80000"/>
              </a:lnSpc>
              <a:spcBef>
                <a:spcPts val="1000"/>
              </a:spcBef>
              <a:spcAft>
                <a:spcPts val="0"/>
              </a:spcAft>
              <a:buClr>
                <a:srgbClr val="B31126"/>
              </a:buClr>
              <a:buSzPts val="2800"/>
              <a:buChar char="○"/>
            </a:pPr>
            <a:r>
              <a:rPr lang="en-US" dirty="0">
                <a:solidFill>
                  <a:schemeClr val="dk1"/>
                </a:solidFill>
              </a:rPr>
              <a:t>Try and find alternative physical activities rather than just missing class entirely</a:t>
            </a:r>
            <a:endParaRPr dirty="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06058ca4b8_0_52"/>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dirty="0"/>
              <a:t>General Caveat</a:t>
            </a:r>
            <a:endParaRPr sz="3200" b="1" dirty="0"/>
          </a:p>
        </p:txBody>
      </p:sp>
      <p:sp>
        <p:nvSpPr>
          <p:cNvPr id="263" name="Google Shape;263;g206058ca4b8_0_5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
        <p:nvSpPr>
          <p:cNvPr id="264" name="Google Shape;264;g206058ca4b8_0_52"/>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04018" algn="l" rtl="0">
              <a:lnSpc>
                <a:spcPct val="100000"/>
              </a:lnSpc>
              <a:spcBef>
                <a:spcPts val="1000"/>
              </a:spcBef>
              <a:spcAft>
                <a:spcPts val="0"/>
              </a:spcAft>
              <a:buClr>
                <a:srgbClr val="B31126"/>
              </a:buClr>
              <a:buSzPct val="100000"/>
              <a:buChar char="●"/>
            </a:pPr>
            <a:r>
              <a:rPr lang="en-US" sz="2800" dirty="0">
                <a:solidFill>
                  <a:schemeClr val="dk1"/>
                </a:solidFill>
              </a:rPr>
              <a:t>If you feel a student is in danger or medically unstable it is never *wrong* to call 911. Most important element is safety.</a:t>
            </a:r>
          </a:p>
        </p:txBody>
      </p:sp>
    </p:spTree>
    <p:extLst>
      <p:ext uri="{BB962C8B-B14F-4D97-AF65-F5344CB8AC3E}">
        <p14:creationId xmlns:p14="http://schemas.microsoft.com/office/powerpoint/2010/main" val="4252124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06058ca4b8_0_44"/>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School letter</a:t>
            </a:r>
            <a:endParaRPr sz="3200" b="1"/>
          </a:p>
        </p:txBody>
      </p:sp>
      <p:sp>
        <p:nvSpPr>
          <p:cNvPr id="287" name="Google Shape;287;g206058ca4b8_0_4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
        <p:nvSpPr>
          <p:cNvPr id="288" name="Google Shape;288;g206058ca4b8_0_44"/>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fontScale="40000" lnSpcReduction="20000"/>
          </a:bodyPr>
          <a:lstStyle/>
          <a:p>
            <a:pPr marL="0" lvl="0" indent="0" algn="l" rtl="0">
              <a:spcBef>
                <a:spcPts val="640"/>
              </a:spcBef>
              <a:spcAft>
                <a:spcPts val="0"/>
              </a:spcAft>
              <a:buNone/>
            </a:pPr>
            <a:r>
              <a:rPr lang="en-US" sz="3450" dirty="0">
                <a:solidFill>
                  <a:schemeClr val="dk1"/>
                </a:solidFill>
              </a:rPr>
              <a:t>To whom it may concern:</a:t>
            </a:r>
            <a:endParaRPr sz="3450" dirty="0">
              <a:solidFill>
                <a:schemeClr val="dk1"/>
              </a:solidFill>
            </a:endParaRPr>
          </a:p>
          <a:p>
            <a:pPr marL="0" lvl="0" indent="0" algn="l" rtl="0">
              <a:spcBef>
                <a:spcPts val="640"/>
              </a:spcBef>
              <a:spcAft>
                <a:spcPts val="0"/>
              </a:spcAft>
              <a:buNone/>
            </a:pPr>
            <a:r>
              <a:rPr lang="en-US" sz="3450" dirty="0">
                <a:solidFill>
                  <a:schemeClr val="dk1"/>
                </a:solidFill>
              </a:rPr>
              <a:t>I am writing to provide a brief overview of the clinical condition and support needs of NAME. NAME has been diagnosed with functional neurological disorder, which is when symptoms concerning for neurological pathology are instead due to inefficient communication between parts of the brain. These can be body’s reaction to coping with negative emotions and stress. These episodes are not medically dangerous; therefore, they do not need medical intervention during or after the episode. </a:t>
            </a:r>
            <a:endParaRPr sz="3450" dirty="0">
              <a:solidFill>
                <a:schemeClr val="dk1"/>
              </a:solidFill>
            </a:endParaRPr>
          </a:p>
          <a:p>
            <a:pPr marL="0" lvl="0" indent="0" algn="l" rtl="0">
              <a:spcBef>
                <a:spcPts val="640"/>
              </a:spcBef>
              <a:spcAft>
                <a:spcPts val="0"/>
              </a:spcAft>
              <a:buNone/>
            </a:pPr>
            <a:r>
              <a:rPr lang="en-US" sz="3450" dirty="0">
                <a:solidFill>
                  <a:schemeClr val="dk1"/>
                </a:solidFill>
              </a:rPr>
              <a:t>This letter is meant to assist school staff in responding to NAMEs episodes and is not meant to provide general recommendations for other behaviors or medical conditions that NAME may have. </a:t>
            </a:r>
            <a:endParaRPr sz="3450" dirty="0">
              <a:solidFill>
                <a:schemeClr val="dk1"/>
              </a:solidFill>
            </a:endParaRPr>
          </a:p>
          <a:p>
            <a:pPr marL="0" lvl="0" indent="0" algn="l" rtl="0">
              <a:spcBef>
                <a:spcPts val="640"/>
              </a:spcBef>
              <a:spcAft>
                <a:spcPts val="0"/>
              </a:spcAft>
              <a:buNone/>
            </a:pPr>
            <a:r>
              <a:rPr lang="en-US" sz="3450" dirty="0">
                <a:solidFill>
                  <a:schemeClr val="dk1"/>
                </a:solidFill>
              </a:rPr>
              <a:t>Description of episodes: ***</a:t>
            </a:r>
            <a:endParaRPr sz="3450" dirty="0">
              <a:solidFill>
                <a:schemeClr val="dk1"/>
              </a:solidFill>
            </a:endParaRPr>
          </a:p>
          <a:p>
            <a:pPr marL="0" lvl="0" indent="0" algn="l" rtl="0">
              <a:spcBef>
                <a:spcPts val="640"/>
              </a:spcBef>
              <a:spcAft>
                <a:spcPts val="0"/>
              </a:spcAft>
              <a:buNone/>
            </a:pPr>
            <a:r>
              <a:rPr lang="en-US" sz="3450" dirty="0">
                <a:solidFill>
                  <a:schemeClr val="dk1"/>
                </a:solidFill>
              </a:rPr>
              <a:t>If NAME is having an episode do not call 911 or send them to the hospital unless you believe the episode to be significantly different from their prior episodes and/or they are not breathing adequately.</a:t>
            </a:r>
            <a:endParaRPr sz="3450" dirty="0">
              <a:solidFill>
                <a:schemeClr val="dk1"/>
              </a:solidFill>
            </a:endParaRPr>
          </a:p>
          <a:p>
            <a:pPr marL="0" lvl="0" indent="0" algn="l" rtl="0">
              <a:spcBef>
                <a:spcPts val="640"/>
              </a:spcBef>
              <a:spcAft>
                <a:spcPts val="0"/>
              </a:spcAft>
              <a:buNone/>
            </a:pPr>
            <a:r>
              <a:rPr lang="en-US" sz="3450" dirty="0">
                <a:solidFill>
                  <a:schemeClr val="dk1"/>
                </a:solidFill>
              </a:rPr>
              <a:t>If NAME has lost awareness, help them to stay safe, do not hold them, or touch them unless you are trying to prevent them from falling or injuring themselves. Moving to a safe quiet place should ideally be done prior to the student losing awareness (such as a quiet hallway, nurse’s office, adjacent empty classroom). Do not continue talking </a:t>
            </a:r>
            <a:r>
              <a:rPr lang="en-US" sz="3450">
                <a:solidFill>
                  <a:schemeClr val="dk1"/>
                </a:solidFill>
              </a:rPr>
              <a:t>to NAME </a:t>
            </a:r>
            <a:r>
              <a:rPr lang="en-US" sz="3450" dirty="0">
                <a:solidFill>
                  <a:schemeClr val="dk1"/>
                </a:solidFill>
              </a:rPr>
              <a:t>once they has lost awareness.</a:t>
            </a:r>
            <a:endParaRPr sz="3450" dirty="0">
              <a:solidFill>
                <a:schemeClr val="dk1"/>
              </a:solidFill>
            </a:endParaRPr>
          </a:p>
          <a:p>
            <a:pPr marL="0" lvl="0" indent="0" algn="l" rtl="0">
              <a:spcBef>
                <a:spcPts val="640"/>
              </a:spcBef>
              <a:spcAft>
                <a:spcPts val="0"/>
              </a:spcAft>
              <a:buNone/>
            </a:pPr>
            <a:r>
              <a:rPr lang="en-US" sz="3450" dirty="0">
                <a:solidFill>
                  <a:schemeClr val="dk1"/>
                </a:solidFill>
              </a:rPr>
              <a:t>Additional accommodations may be helpful, and we are happy to help advise you about additional supports as they will be following up with one of our neurologists that cares for patients with functional neurological disorders.</a:t>
            </a:r>
            <a:endParaRPr sz="345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375212" y="274639"/>
            <a:ext cx="8311588" cy="7500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B31126"/>
              </a:buClr>
              <a:buSzPct val="84563"/>
              <a:buFont typeface="Arial"/>
              <a:buNone/>
            </a:pPr>
            <a:r>
              <a:rPr lang="en-US" sz="3311" b="1"/>
              <a:t>What *is* a functional neurological disorder?</a:t>
            </a:r>
            <a:endParaRPr sz="3311" b="1"/>
          </a:p>
        </p:txBody>
      </p:sp>
      <p:sp>
        <p:nvSpPr>
          <p:cNvPr id="64" name="Google Shape;6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65" name="Google Shape;65;p5"/>
          <p:cNvSpPr txBox="1">
            <a:spLocks noGrp="1"/>
          </p:cNvSpPr>
          <p:nvPr>
            <p:ph type="body" idx="1"/>
          </p:nvPr>
        </p:nvSpPr>
        <p:spPr>
          <a:xfrm>
            <a:off x="374650" y="1168400"/>
            <a:ext cx="8413750" cy="4667250"/>
          </a:xfrm>
          <a:prstGeom prst="rect">
            <a:avLst/>
          </a:prstGeom>
          <a:noFill/>
          <a:ln>
            <a:noFill/>
          </a:ln>
        </p:spPr>
        <p:txBody>
          <a:bodyPr spcFirstLastPara="1" wrap="square" lIns="91425" tIns="45700" rIns="91425" bIns="45700" anchor="t" anchorCtr="0">
            <a:normAutofit/>
          </a:bodyPr>
          <a:lstStyle/>
          <a:p>
            <a:pPr marL="457200" lvl="0" indent="-406400" algn="l" rtl="0">
              <a:spcBef>
                <a:spcPts val="1000"/>
              </a:spcBef>
              <a:spcAft>
                <a:spcPts val="0"/>
              </a:spcAft>
              <a:buClr>
                <a:srgbClr val="B31126"/>
              </a:buClr>
              <a:buSzPts val="2800"/>
              <a:buChar char="●"/>
            </a:pPr>
            <a:r>
              <a:rPr lang="en-US" sz="2800">
                <a:solidFill>
                  <a:schemeClr val="dk1"/>
                </a:solidFill>
              </a:rPr>
              <a:t>Essentially, when neurological symptoms are due to abnormal functioning of communication in the brain, rather than structural.</a:t>
            </a:r>
            <a:endParaRPr sz="2800">
              <a:solidFill>
                <a:schemeClr val="dk1"/>
              </a:solidFill>
            </a:endParaRPr>
          </a:p>
          <a:p>
            <a:pPr marL="914400" lvl="1" indent="-393700" algn="l" rtl="0">
              <a:spcBef>
                <a:spcPts val="1200"/>
              </a:spcBef>
              <a:spcAft>
                <a:spcPts val="0"/>
              </a:spcAft>
              <a:buClr>
                <a:srgbClr val="B31126"/>
              </a:buClr>
              <a:buSzPts val="2600"/>
              <a:buChar char="○"/>
            </a:pPr>
            <a:r>
              <a:rPr lang="en-US" sz="2600">
                <a:solidFill>
                  <a:schemeClr val="dk1"/>
                </a:solidFill>
              </a:rPr>
              <a:t>Think “software” vs “hardware”</a:t>
            </a:r>
            <a:endParaRPr sz="2600">
              <a:solidFill>
                <a:schemeClr val="dk1"/>
              </a:solidFill>
            </a:endParaRPr>
          </a:p>
          <a:p>
            <a:pPr marL="457200" lvl="0" indent="-406400" algn="l" rtl="0">
              <a:spcBef>
                <a:spcPts val="1000"/>
              </a:spcBef>
              <a:spcAft>
                <a:spcPts val="0"/>
              </a:spcAft>
              <a:buClr>
                <a:srgbClr val="B31126"/>
              </a:buClr>
              <a:buSzPts val="2800"/>
              <a:buChar char="●"/>
            </a:pPr>
            <a:r>
              <a:rPr lang="en-US" sz="2800">
                <a:solidFill>
                  <a:schemeClr val="dk1"/>
                </a:solidFill>
              </a:rPr>
              <a:t>Psychogenic Non-epileptic Seizures - a particular type of FND that physically resembles epileptic seizures. </a:t>
            </a:r>
            <a:endParaRPr sz="2800">
              <a:solidFill>
                <a:schemeClr val="dk1"/>
              </a:solidFill>
            </a:endParaRPr>
          </a:p>
          <a:p>
            <a:pPr marL="457200" lvl="0" indent="-406400" algn="l" rtl="0">
              <a:spcBef>
                <a:spcPts val="1000"/>
              </a:spcBef>
              <a:spcAft>
                <a:spcPts val="1200"/>
              </a:spcAft>
              <a:buClr>
                <a:srgbClr val="B31126"/>
              </a:buClr>
              <a:buSzPts val="2800"/>
              <a:buChar char="●"/>
            </a:pPr>
            <a:r>
              <a:rPr lang="en-US" sz="2800">
                <a:solidFill>
                  <a:schemeClr val="dk1"/>
                </a:solidFill>
              </a:rPr>
              <a:t>Non-volitional, though patients may be able to inhibit symptoms voluntarily</a:t>
            </a:r>
            <a:endParaRPr sz="28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f3944acd47_0_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Some useful websites</a:t>
            </a:r>
            <a:endParaRPr sz="3200" b="1"/>
          </a:p>
        </p:txBody>
      </p:sp>
      <p:sp>
        <p:nvSpPr>
          <p:cNvPr id="302" name="Google Shape;302;g1f3944acd47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
        <p:nvSpPr>
          <p:cNvPr id="303" name="Google Shape;303;g1f3944acd47_0_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457200" lvl="0" indent="-431800" algn="l" rtl="0">
              <a:spcBef>
                <a:spcPts val="640"/>
              </a:spcBef>
              <a:spcAft>
                <a:spcPts val="0"/>
              </a:spcAft>
              <a:buClr>
                <a:srgbClr val="B31126"/>
              </a:buClr>
              <a:buSzPts val="3200"/>
              <a:buChar char="●"/>
            </a:pPr>
            <a:r>
              <a:rPr lang="en-US" u="sng">
                <a:solidFill>
                  <a:schemeClr val="hlink"/>
                </a:solidFill>
                <a:hlinkClick r:id="rId3"/>
              </a:rPr>
              <a:t>https://fndhope.org/</a:t>
            </a:r>
            <a:endParaRPr/>
          </a:p>
          <a:p>
            <a:pPr marL="914400" lvl="1" indent="-406400" algn="l" rtl="0">
              <a:spcBef>
                <a:spcPts val="0"/>
              </a:spcBef>
              <a:spcAft>
                <a:spcPts val="0"/>
              </a:spcAft>
              <a:buClr>
                <a:srgbClr val="B31126"/>
              </a:buClr>
              <a:buSzPts val="2800"/>
              <a:buChar char="○"/>
            </a:pPr>
            <a:r>
              <a:rPr lang="en-US">
                <a:solidFill>
                  <a:schemeClr val="dk1"/>
                </a:solidFill>
              </a:rPr>
              <a:t>Patient focused site with valuable information and provider directory</a:t>
            </a:r>
            <a:endParaRPr>
              <a:solidFill>
                <a:schemeClr val="dk1"/>
              </a:solidFill>
            </a:endParaRPr>
          </a:p>
          <a:p>
            <a:pPr marL="457200" lvl="0" indent="-431800" algn="l" rtl="0">
              <a:spcBef>
                <a:spcPts val="0"/>
              </a:spcBef>
              <a:spcAft>
                <a:spcPts val="0"/>
              </a:spcAft>
              <a:buClr>
                <a:srgbClr val="B31126"/>
              </a:buClr>
              <a:buSzPts val="3200"/>
              <a:buChar char="●"/>
            </a:pPr>
            <a:r>
              <a:rPr lang="en-US" u="sng">
                <a:solidFill>
                  <a:schemeClr val="hlink"/>
                </a:solidFill>
                <a:hlinkClick r:id="rId4"/>
              </a:rPr>
              <a:t>https://www.neurosymptoms.org/</a:t>
            </a:r>
            <a:endParaRPr/>
          </a:p>
          <a:p>
            <a:pPr marL="914400" lvl="1" indent="-406400" algn="l" rtl="0">
              <a:spcBef>
                <a:spcPts val="0"/>
              </a:spcBef>
              <a:spcAft>
                <a:spcPts val="0"/>
              </a:spcAft>
              <a:buClr>
                <a:srgbClr val="B31126"/>
              </a:buClr>
              <a:buSzPts val="2800"/>
              <a:buChar char="○"/>
            </a:pPr>
            <a:r>
              <a:rPr lang="en-US">
                <a:solidFill>
                  <a:schemeClr val="dk1"/>
                </a:solidFill>
              </a:rPr>
              <a:t>Detailed in depth information about a wide variety of FNDs and how they are managed</a:t>
            </a:r>
            <a:endParaRPr>
              <a:solidFill>
                <a:schemeClr val="dk1"/>
              </a:solidFill>
            </a:endParaRPr>
          </a:p>
          <a:p>
            <a:pPr marL="457200" lvl="0" indent="-431800" algn="l" rtl="0">
              <a:spcBef>
                <a:spcPts val="0"/>
              </a:spcBef>
              <a:spcAft>
                <a:spcPts val="0"/>
              </a:spcAft>
              <a:buClr>
                <a:srgbClr val="B31126"/>
              </a:buClr>
              <a:buSzPts val="3200"/>
              <a:buChar char="●"/>
            </a:pPr>
            <a:r>
              <a:rPr lang="en-US" u="sng">
                <a:solidFill>
                  <a:schemeClr val="hlink"/>
                </a:solidFill>
                <a:hlinkClick r:id="rId5"/>
              </a:rPr>
              <a:t>https://www.fndsociety.org/</a:t>
            </a:r>
            <a:endParaRPr/>
          </a:p>
          <a:p>
            <a:pPr marL="914400" lvl="1" indent="-406400" algn="l" rtl="0">
              <a:spcBef>
                <a:spcPts val="0"/>
              </a:spcBef>
              <a:spcAft>
                <a:spcPts val="0"/>
              </a:spcAft>
              <a:buClr>
                <a:srgbClr val="B31126"/>
              </a:buClr>
              <a:buSzPts val="2800"/>
              <a:buChar char="○"/>
            </a:pPr>
            <a:r>
              <a:rPr lang="en-US">
                <a:solidFill>
                  <a:schemeClr val="dk1"/>
                </a:solidFill>
              </a:rPr>
              <a:t>International organisation for FNDs</a:t>
            </a:r>
            <a:endParaRPr>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f340c48da8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
        <p:nvSpPr>
          <p:cNvPr id="310" name="Google Shape;310;g1f340c48da8_0_0"/>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Autofit/>
          </a:bodyPr>
          <a:lstStyle/>
          <a:p>
            <a:pPr marL="457200" lvl="0" indent="-311150" algn="l" rtl="0">
              <a:lnSpc>
                <a:spcPct val="95000"/>
              </a:lnSpc>
              <a:spcBef>
                <a:spcPts val="0"/>
              </a:spcBef>
              <a:spcAft>
                <a:spcPts val="0"/>
              </a:spcAft>
              <a:buClr>
                <a:srgbClr val="B31126"/>
              </a:buClr>
              <a:buSzPts val="1300"/>
              <a:buFont typeface="Arial"/>
              <a:buChar char="●"/>
            </a:pPr>
            <a:r>
              <a:rPr lang="en-US" sz="1300">
                <a:solidFill>
                  <a:schemeClr val="dk1"/>
                </a:solidFill>
                <a:highlight>
                  <a:schemeClr val="lt1"/>
                </a:highlight>
              </a:rPr>
              <a:t>Fritzsche K, Baumann K, Götz-Trabert K, Schulze-Bonhage A. Dissociative seizures: a challenge for neurologists and psychotherapists. </a:t>
            </a:r>
            <a:r>
              <a:rPr lang="en-US" sz="1300" i="1">
                <a:solidFill>
                  <a:schemeClr val="dk1"/>
                </a:solidFill>
                <a:highlight>
                  <a:schemeClr val="lt1"/>
                </a:highlight>
              </a:rPr>
              <a:t>Deutsches Arzteblatt international. </a:t>
            </a:r>
            <a:r>
              <a:rPr lang="en-US" sz="1300">
                <a:solidFill>
                  <a:schemeClr val="dk1"/>
                </a:solidFill>
                <a:highlight>
                  <a:schemeClr val="lt1"/>
                </a:highlight>
              </a:rPr>
              <a:t>2013;110(15):263-268.</a:t>
            </a:r>
            <a:endParaRPr sz="1300">
              <a:solidFill>
                <a:schemeClr val="dk1"/>
              </a:solidFill>
              <a:highlight>
                <a:schemeClr val="lt1"/>
              </a:highlight>
            </a:endParaRPr>
          </a:p>
          <a:p>
            <a:pPr marL="457200" lvl="0" indent="-311150" algn="l" rtl="0">
              <a:lnSpc>
                <a:spcPct val="95000"/>
              </a:lnSpc>
              <a:spcBef>
                <a:spcPts val="0"/>
              </a:spcBef>
              <a:spcAft>
                <a:spcPts val="0"/>
              </a:spcAft>
              <a:buClr>
                <a:srgbClr val="B31126"/>
              </a:buClr>
              <a:buSzPts val="1300"/>
              <a:buFont typeface="Arial"/>
              <a:buChar char="●"/>
            </a:pPr>
            <a:r>
              <a:rPr lang="en-US" sz="1300">
                <a:solidFill>
                  <a:schemeClr val="dk1"/>
                </a:solidFill>
                <a:highlight>
                  <a:schemeClr val="lt1"/>
                </a:highlight>
              </a:rPr>
              <a:t>Popkirov S, Asadi-Pooya AA, Duncan R, et al. The aetiology of psychogenic non-epileptic seizures: risk factors and comorbidities. </a:t>
            </a:r>
            <a:r>
              <a:rPr lang="en-US" sz="1300" i="1">
                <a:solidFill>
                  <a:schemeClr val="dk1"/>
                </a:solidFill>
                <a:highlight>
                  <a:schemeClr val="lt1"/>
                </a:highlight>
              </a:rPr>
              <a:t>Epileptic disorders : international epilepsy journal with videotape. </a:t>
            </a:r>
            <a:r>
              <a:rPr lang="en-US" sz="1300">
                <a:solidFill>
                  <a:schemeClr val="dk1"/>
                </a:solidFill>
                <a:highlight>
                  <a:schemeClr val="lt1"/>
                </a:highlight>
              </a:rPr>
              <a:t>2019;21(6):529-547.</a:t>
            </a:r>
            <a:endParaRPr sz="1300">
              <a:solidFill>
                <a:schemeClr val="dk1"/>
              </a:solidFill>
              <a:highlight>
                <a:schemeClr val="lt1"/>
              </a:highlight>
            </a:endParaRPr>
          </a:p>
          <a:p>
            <a:pPr marL="457200" lvl="0" indent="-311150" algn="l" rtl="0">
              <a:lnSpc>
                <a:spcPct val="95000"/>
              </a:lnSpc>
              <a:spcBef>
                <a:spcPts val="0"/>
              </a:spcBef>
              <a:spcAft>
                <a:spcPts val="0"/>
              </a:spcAft>
              <a:buClr>
                <a:srgbClr val="B31126"/>
              </a:buClr>
              <a:buSzPts val="1300"/>
              <a:buFont typeface="Arial"/>
              <a:buChar char="●"/>
            </a:pPr>
            <a:r>
              <a:rPr lang="en-US" sz="1300">
                <a:solidFill>
                  <a:schemeClr val="dk1"/>
                </a:solidFill>
                <a:highlight>
                  <a:schemeClr val="lt1"/>
                </a:highlight>
              </a:rPr>
              <a:t>Anzellotti F, Dono F, Evangelista G, et al. Psychogenic non-epileptic seizures and pseudo-refractory epilepsy, a management challenge. </a:t>
            </a:r>
            <a:r>
              <a:rPr lang="en-US" sz="1300" i="1">
                <a:solidFill>
                  <a:schemeClr val="dk1"/>
                </a:solidFill>
                <a:highlight>
                  <a:schemeClr val="lt1"/>
                </a:highlight>
              </a:rPr>
              <a:t>Front Neurol</a:t>
            </a:r>
            <a:r>
              <a:rPr lang="en-US" sz="1300">
                <a:solidFill>
                  <a:schemeClr val="dk1"/>
                </a:solidFill>
                <a:highlight>
                  <a:schemeClr val="lt1"/>
                </a:highlight>
              </a:rPr>
              <a:t>. 2020;11:461.</a:t>
            </a:r>
            <a:endParaRPr sz="1300">
              <a:solidFill>
                <a:schemeClr val="dk1"/>
              </a:solidFill>
              <a:highlight>
                <a:schemeClr val="lt1"/>
              </a:highlight>
            </a:endParaRPr>
          </a:p>
          <a:p>
            <a:pPr marL="457200" lvl="0" indent="-311150" algn="l" rtl="0">
              <a:lnSpc>
                <a:spcPct val="95000"/>
              </a:lnSpc>
              <a:spcBef>
                <a:spcPts val="0"/>
              </a:spcBef>
              <a:spcAft>
                <a:spcPts val="0"/>
              </a:spcAft>
              <a:buClr>
                <a:srgbClr val="B31126"/>
              </a:buClr>
              <a:buSzPts val="1300"/>
              <a:buFont typeface="Arial"/>
              <a:buChar char="●"/>
            </a:pPr>
            <a:r>
              <a:rPr lang="en-US" sz="1300">
                <a:solidFill>
                  <a:schemeClr val="dk1"/>
                </a:solidFill>
                <a:highlight>
                  <a:schemeClr val="lt1"/>
                </a:highlight>
              </a:rPr>
              <a:t>Nicholson TR, Carson A, Edwards MJ, et al. Outcome measures for functional neurological disorder: a review of the theoretical complexities. </a:t>
            </a:r>
            <a:r>
              <a:rPr lang="en-US" sz="1300" i="1">
                <a:solidFill>
                  <a:schemeClr val="dk1"/>
                </a:solidFill>
                <a:highlight>
                  <a:schemeClr val="lt1"/>
                </a:highlight>
              </a:rPr>
              <a:t>J Neuropsychiatry Clin Neurosci</a:t>
            </a:r>
            <a:r>
              <a:rPr lang="en-US" sz="1300">
                <a:solidFill>
                  <a:schemeClr val="dk1"/>
                </a:solidFill>
                <a:highlight>
                  <a:schemeClr val="lt1"/>
                </a:highlight>
              </a:rPr>
              <a:t>. 2020;32(1):33-42.</a:t>
            </a:r>
            <a:endParaRPr sz="1300">
              <a:solidFill>
                <a:schemeClr val="dk1"/>
              </a:solidFill>
              <a:highlight>
                <a:schemeClr val="lt1"/>
              </a:highlight>
            </a:endParaRPr>
          </a:p>
          <a:p>
            <a:pPr marL="457200" lvl="0" indent="-311150" algn="l" rtl="0">
              <a:lnSpc>
                <a:spcPct val="95000"/>
              </a:lnSpc>
              <a:spcBef>
                <a:spcPts val="0"/>
              </a:spcBef>
              <a:spcAft>
                <a:spcPts val="0"/>
              </a:spcAft>
              <a:buClr>
                <a:srgbClr val="B31126"/>
              </a:buClr>
              <a:buSzPts val="1300"/>
              <a:buFont typeface="Arial"/>
              <a:buChar char="●"/>
            </a:pPr>
            <a:r>
              <a:rPr lang="en-US" sz="1300">
                <a:solidFill>
                  <a:schemeClr val="dk1"/>
                </a:solidFill>
                <a:highlight>
                  <a:schemeClr val="lt1"/>
                </a:highlight>
              </a:rPr>
              <a:t>Perjoc RS, Roza E, Vladacenco OA, Teleanu DM, Neacsu R, Teleanu RI. Functional neurological disorder-old problem new perspective. </a:t>
            </a:r>
            <a:r>
              <a:rPr lang="en-US" sz="1300" i="1">
                <a:solidFill>
                  <a:schemeClr val="dk1"/>
                </a:solidFill>
                <a:highlight>
                  <a:schemeClr val="lt1"/>
                </a:highlight>
              </a:rPr>
              <a:t>Int J Environ Res Public Health</a:t>
            </a:r>
            <a:r>
              <a:rPr lang="en-US" sz="1300">
                <a:solidFill>
                  <a:schemeClr val="dk1"/>
                </a:solidFill>
                <a:highlight>
                  <a:schemeClr val="lt1"/>
                </a:highlight>
              </a:rPr>
              <a:t>. 2023;20(2):1099.</a:t>
            </a:r>
            <a:endParaRPr sz="1300">
              <a:solidFill>
                <a:schemeClr val="dk1"/>
              </a:solidFill>
              <a:highlight>
                <a:schemeClr val="lt1"/>
              </a:highlight>
            </a:endParaRPr>
          </a:p>
          <a:p>
            <a:pPr marL="457200" lvl="0" indent="-311150" algn="l" rtl="0">
              <a:lnSpc>
                <a:spcPct val="95000"/>
              </a:lnSpc>
              <a:spcBef>
                <a:spcPts val="0"/>
              </a:spcBef>
              <a:spcAft>
                <a:spcPts val="0"/>
              </a:spcAft>
              <a:buClr>
                <a:srgbClr val="B31126"/>
              </a:buClr>
              <a:buSzPts val="1300"/>
              <a:buFont typeface="Arial"/>
              <a:buChar char="●"/>
            </a:pPr>
            <a:r>
              <a:rPr lang="en-US" sz="1300">
                <a:solidFill>
                  <a:schemeClr val="dk1"/>
                </a:solidFill>
                <a:highlight>
                  <a:schemeClr val="lt1"/>
                </a:highlight>
              </a:rPr>
              <a:t>Janssen-Aguilar R, Galíndez-de la Portilla JP, Gómez-Alcorta R, et al. Impact of the COVID-19 pandemic on the incidence of patients with functional neurological disorder seen in a neurological emergency department. </a:t>
            </a:r>
            <a:r>
              <a:rPr lang="en-US" sz="1300" i="1">
                <a:solidFill>
                  <a:schemeClr val="dk1"/>
                </a:solidFill>
                <a:highlight>
                  <a:schemeClr val="lt1"/>
                </a:highlight>
              </a:rPr>
              <a:t>Psychiatry Clin Neurosci</a:t>
            </a:r>
            <a:r>
              <a:rPr lang="en-US" sz="1300">
                <a:solidFill>
                  <a:schemeClr val="dk1"/>
                </a:solidFill>
                <a:highlight>
                  <a:schemeClr val="lt1"/>
                </a:highlight>
              </a:rPr>
              <a:t>. 2022;76(11):595-596.</a:t>
            </a:r>
            <a:endParaRPr sz="1300">
              <a:solidFill>
                <a:schemeClr val="dk1"/>
              </a:solidFill>
              <a:highlight>
                <a:schemeClr val="lt1"/>
              </a:highlight>
            </a:endParaRPr>
          </a:p>
          <a:p>
            <a:pPr marL="457200" lvl="0" indent="-311150" algn="l" rtl="0">
              <a:lnSpc>
                <a:spcPct val="95000"/>
              </a:lnSpc>
              <a:spcBef>
                <a:spcPts val="0"/>
              </a:spcBef>
              <a:spcAft>
                <a:spcPts val="0"/>
              </a:spcAft>
              <a:buClr>
                <a:srgbClr val="B31126"/>
              </a:buClr>
              <a:buSzPts val="1300"/>
              <a:buFont typeface="Arial"/>
              <a:buChar char="●"/>
            </a:pPr>
            <a:r>
              <a:rPr lang="en-US" sz="1300">
                <a:solidFill>
                  <a:schemeClr val="dk1"/>
                </a:solidFill>
                <a:highlight>
                  <a:schemeClr val="lt1"/>
                </a:highlight>
              </a:rPr>
              <a:t>Hull, M.; Parnes, M.; Jankovic, J. Increased Incidence of Functional (Psychogenic) Movement Disorders in Children and Adults Amid the COVID-19 Pandemic: A Cross-sectional Study. Neurol. Clin. Pract. 2021, 11, e686–e690.</a:t>
            </a:r>
            <a:endParaRPr sz="1300">
              <a:solidFill>
                <a:schemeClr val="dk1"/>
              </a:solidFill>
              <a:highlight>
                <a:schemeClr val="lt1"/>
              </a:highlight>
            </a:endParaRPr>
          </a:p>
          <a:p>
            <a:pPr marL="457200" lvl="0" indent="-311150" algn="l" rtl="0">
              <a:lnSpc>
                <a:spcPct val="95000"/>
              </a:lnSpc>
              <a:spcBef>
                <a:spcPts val="0"/>
              </a:spcBef>
              <a:spcAft>
                <a:spcPts val="0"/>
              </a:spcAft>
              <a:buClr>
                <a:srgbClr val="B31126"/>
              </a:buClr>
              <a:buSzPts val="1300"/>
              <a:buFont typeface="Arial"/>
              <a:buChar char="●"/>
            </a:pPr>
            <a:r>
              <a:rPr lang="en-US" sz="1300">
                <a:solidFill>
                  <a:schemeClr val="dk1"/>
                </a:solidFill>
                <a:highlight>
                  <a:schemeClr val="lt1"/>
                </a:highlight>
              </a:rPr>
              <a:t>Kutlubaev, M.A.; Xu, Y.; Hackett, M.L.; Stone, J. Dual diagnosis of epilepsy and psychogenic nonepileptic seizures: Systematic review and meta-analysis of frequency, correlates, and outcomes. Epilepsy Behav. 2018, 89, 70–78.</a:t>
            </a:r>
            <a:endParaRPr sz="1300">
              <a:solidFill>
                <a:schemeClr val="dk1"/>
              </a:solidFill>
              <a:highlight>
                <a:schemeClr val="lt1"/>
              </a:highlight>
            </a:endParaRPr>
          </a:p>
          <a:p>
            <a:pPr marL="457200" lvl="0" indent="-311150" algn="l" rtl="0">
              <a:lnSpc>
                <a:spcPct val="95000"/>
              </a:lnSpc>
              <a:spcBef>
                <a:spcPts val="0"/>
              </a:spcBef>
              <a:spcAft>
                <a:spcPts val="0"/>
              </a:spcAft>
              <a:buClr>
                <a:srgbClr val="B31126"/>
              </a:buClr>
              <a:buSzPts val="1300"/>
              <a:buFont typeface="Arial"/>
              <a:buChar char="●"/>
            </a:pPr>
            <a:r>
              <a:rPr lang="en-US" sz="1300">
                <a:solidFill>
                  <a:schemeClr val="dk1"/>
                </a:solidFill>
                <a:highlight>
                  <a:schemeClr val="lt1"/>
                </a:highlight>
              </a:rPr>
              <a:t>Yadav, A.; Agarwal, R.; Park, J. Outcome of psychogenic nonepileptic seizures (PNES) in children: A 2-year follow-up study. Epilepsy Behav. 2015, 53, 168–173.</a:t>
            </a:r>
            <a:endParaRPr sz="1300">
              <a:solidFill>
                <a:schemeClr val="dk1"/>
              </a:solidFill>
              <a:highlight>
                <a:schemeClr val="lt1"/>
              </a:highlight>
            </a:endParaRPr>
          </a:p>
        </p:txBody>
      </p:sp>
      <p:sp>
        <p:nvSpPr>
          <p:cNvPr id="311" name="Google Shape;311;g1f340c48da8_0_0"/>
          <p:cNvSpPr txBox="1">
            <a:spLocks noGrp="1"/>
          </p:cNvSpPr>
          <p:nvPr>
            <p:ph type="title"/>
          </p:nvPr>
        </p:nvSpPr>
        <p:spPr>
          <a:xfrm>
            <a:off x="37466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References</a:t>
            </a:r>
            <a:endParaRPr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0fb249b692_0_42"/>
          <p:cNvSpPr txBox="1">
            <a:spLocks noGrp="1"/>
          </p:cNvSpPr>
          <p:nvPr>
            <p:ph type="title"/>
          </p:nvPr>
        </p:nvSpPr>
        <p:spPr>
          <a:xfrm>
            <a:off x="685799" y="1266772"/>
            <a:ext cx="7772400" cy="9957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sz="4200" dirty="0"/>
              <a:t>Questions?</a:t>
            </a:r>
            <a:endParaRPr sz="4200" dirty="0"/>
          </a:p>
        </p:txBody>
      </p:sp>
      <p:sp>
        <p:nvSpPr>
          <p:cNvPr id="318" name="Google Shape;318;g20fb249b692_0_4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
        <p:nvSpPr>
          <p:cNvPr id="2" name="TextBox 1">
            <a:extLst>
              <a:ext uri="{FF2B5EF4-FFF2-40B4-BE49-F238E27FC236}">
                <a16:creationId xmlns:a16="http://schemas.microsoft.com/office/drawing/2014/main" id="{0529B25A-D8BF-32AA-EE05-AAAE112E5A94}"/>
              </a:ext>
            </a:extLst>
          </p:cNvPr>
          <p:cNvSpPr txBox="1"/>
          <p:nvPr/>
        </p:nvSpPr>
        <p:spPr>
          <a:xfrm>
            <a:off x="344129" y="2634414"/>
            <a:ext cx="8342671" cy="1938992"/>
          </a:xfrm>
          <a:prstGeom prst="rect">
            <a:avLst/>
          </a:prstGeom>
          <a:noFill/>
        </p:spPr>
        <p:txBody>
          <a:bodyPr wrap="square" rtlCol="0">
            <a:spAutoFit/>
          </a:bodyPr>
          <a:lstStyle/>
          <a:p>
            <a:pPr algn="ctr"/>
            <a:r>
              <a:rPr lang="en-US" sz="3000" dirty="0"/>
              <a:t>For any questions, comments, or a copy of the slides, feel free to reach out:</a:t>
            </a:r>
          </a:p>
          <a:p>
            <a:pPr algn="ctr"/>
            <a:endParaRPr lang="en-US" sz="3000" dirty="0"/>
          </a:p>
          <a:p>
            <a:pPr algn="ctr"/>
            <a:r>
              <a:rPr lang="en-US" sz="3000" dirty="0"/>
              <a:t>Cynthia.j.morris@health.slu.edu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0fc7e5eb3e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g1f340c48da8_0_292"/>
          <p:cNvPicPr preferRelativeResize="0"/>
          <p:nvPr/>
        </p:nvPicPr>
        <p:blipFill>
          <a:blip r:embed="rId3">
            <a:alphaModFix/>
          </a:blip>
          <a:stretch>
            <a:fillRect/>
          </a:stretch>
        </p:blipFill>
        <p:spPr>
          <a:xfrm>
            <a:off x="828213" y="0"/>
            <a:ext cx="7487575" cy="50094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g1f340c48da8_0_303"/>
          <p:cNvPicPr preferRelativeResize="0"/>
          <p:nvPr/>
        </p:nvPicPr>
        <p:blipFill>
          <a:blip r:embed="rId3">
            <a:alphaModFix/>
          </a:blip>
          <a:stretch>
            <a:fillRect/>
          </a:stretch>
        </p:blipFill>
        <p:spPr>
          <a:xfrm>
            <a:off x="1018113" y="353733"/>
            <a:ext cx="7107775" cy="43154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1f340c48da8_0_308"/>
          <p:cNvPicPr preferRelativeResize="0"/>
          <p:nvPr/>
        </p:nvPicPr>
        <p:blipFill>
          <a:blip r:embed="rId3">
            <a:alphaModFix/>
          </a:blip>
          <a:stretch>
            <a:fillRect/>
          </a:stretch>
        </p:blipFill>
        <p:spPr>
          <a:xfrm>
            <a:off x="152400" y="203200"/>
            <a:ext cx="8839200" cy="44126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206058ca4b8_0_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Antiquated Terms</a:t>
            </a:r>
            <a:endParaRPr sz="3200" b="1"/>
          </a:p>
        </p:txBody>
      </p:sp>
      <p:sp>
        <p:nvSpPr>
          <p:cNvPr id="72" name="Google Shape;72;g206058ca4b8_0_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
        <p:nvSpPr>
          <p:cNvPr id="73" name="Google Shape;73;g206058ca4b8_0_7"/>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300">
                <a:solidFill>
                  <a:schemeClr val="dk1"/>
                </a:solidFill>
              </a:rPr>
              <a:t>“Conversion disorder”</a:t>
            </a:r>
            <a:endParaRPr sz="2300">
              <a:solidFill>
                <a:schemeClr val="dk1"/>
              </a:solidFill>
            </a:endParaRPr>
          </a:p>
          <a:p>
            <a:pPr marL="0" lvl="0" indent="0" algn="l" rtl="0">
              <a:lnSpc>
                <a:spcPct val="115000"/>
              </a:lnSpc>
              <a:spcBef>
                <a:spcPts val="1200"/>
              </a:spcBef>
              <a:spcAft>
                <a:spcPts val="0"/>
              </a:spcAft>
              <a:buNone/>
            </a:pPr>
            <a:r>
              <a:rPr lang="en-US" sz="2300">
                <a:solidFill>
                  <a:schemeClr val="dk1"/>
                </a:solidFill>
              </a:rPr>
              <a:t>“Pseudoseizure”</a:t>
            </a:r>
            <a:endParaRPr sz="2300">
              <a:solidFill>
                <a:schemeClr val="dk1"/>
              </a:solidFill>
            </a:endParaRPr>
          </a:p>
          <a:p>
            <a:pPr marL="0" lvl="0" indent="0" algn="l" rtl="0">
              <a:lnSpc>
                <a:spcPct val="115000"/>
              </a:lnSpc>
              <a:spcBef>
                <a:spcPts val="1200"/>
              </a:spcBef>
              <a:spcAft>
                <a:spcPts val="0"/>
              </a:spcAft>
              <a:buNone/>
            </a:pPr>
            <a:r>
              <a:rPr lang="en-US" sz="2300">
                <a:solidFill>
                  <a:schemeClr val="dk1"/>
                </a:solidFill>
              </a:rPr>
              <a:t>“Psychogenic illness”</a:t>
            </a:r>
            <a:endParaRPr sz="2300">
              <a:solidFill>
                <a:schemeClr val="dk1"/>
              </a:solidFill>
            </a:endParaRPr>
          </a:p>
          <a:p>
            <a:pPr marL="0" lvl="0" indent="0" algn="l" rtl="0">
              <a:lnSpc>
                <a:spcPct val="115000"/>
              </a:lnSpc>
              <a:spcBef>
                <a:spcPts val="1200"/>
              </a:spcBef>
              <a:spcAft>
                <a:spcPts val="0"/>
              </a:spcAft>
              <a:buNone/>
            </a:pPr>
            <a:r>
              <a:rPr lang="en-US" sz="2300">
                <a:solidFill>
                  <a:schemeClr val="dk1"/>
                </a:solidFill>
              </a:rPr>
              <a:t>“Non-organic illness”</a:t>
            </a:r>
            <a:endParaRPr sz="2300">
              <a:solidFill>
                <a:schemeClr val="dk1"/>
              </a:solidFill>
            </a:endParaRPr>
          </a:p>
          <a:p>
            <a:pPr marL="0" lvl="0" indent="0" algn="l" rtl="0">
              <a:lnSpc>
                <a:spcPct val="115000"/>
              </a:lnSpc>
              <a:spcBef>
                <a:spcPts val="1200"/>
              </a:spcBef>
              <a:spcAft>
                <a:spcPts val="1200"/>
              </a:spcAft>
              <a:buNone/>
            </a:pPr>
            <a:r>
              <a:rPr lang="en-US" sz="2300">
                <a:solidFill>
                  <a:schemeClr val="dk1"/>
                </a:solidFill>
              </a:rPr>
              <a:t>“Hysteria”</a:t>
            </a:r>
            <a:endParaRPr sz="37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f340c48da8_0_27"/>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Official diagnostic criteria:</a:t>
            </a:r>
            <a:endParaRPr sz="3200" b="1"/>
          </a:p>
        </p:txBody>
      </p:sp>
      <p:sp>
        <p:nvSpPr>
          <p:cNvPr id="80" name="Google Shape;80;g1f340c48da8_0_2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
        <p:nvSpPr>
          <p:cNvPr id="81" name="Google Shape;81;g1f340c48da8_0_27"/>
          <p:cNvSpPr txBox="1">
            <a:spLocks noGrp="1"/>
          </p:cNvSpPr>
          <p:nvPr>
            <p:ph type="body" idx="1"/>
          </p:nvPr>
        </p:nvSpPr>
        <p:spPr>
          <a:xfrm>
            <a:off x="374650" y="1168400"/>
            <a:ext cx="4197300" cy="4667400"/>
          </a:xfrm>
          <a:prstGeom prst="rect">
            <a:avLst/>
          </a:prstGeom>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440"/>
              <a:buNone/>
            </a:pPr>
            <a:r>
              <a:rPr lang="en-US" sz="1640">
                <a:solidFill>
                  <a:schemeClr val="dk1"/>
                </a:solidFill>
                <a:highlight>
                  <a:schemeClr val="lt1"/>
                </a:highlight>
              </a:rPr>
              <a:t>DSM-5:</a:t>
            </a:r>
            <a:endParaRPr sz="1640">
              <a:solidFill>
                <a:schemeClr val="dk1"/>
              </a:solidFill>
              <a:highlight>
                <a:schemeClr val="lt1"/>
              </a:highlight>
            </a:endParaRPr>
          </a:p>
          <a:p>
            <a:pPr marL="0" lvl="0" indent="0" algn="l" rtl="0">
              <a:lnSpc>
                <a:spcPct val="95000"/>
              </a:lnSpc>
              <a:spcBef>
                <a:spcPts val="1200"/>
              </a:spcBef>
              <a:spcAft>
                <a:spcPts val="0"/>
              </a:spcAft>
              <a:buSzPts val="440"/>
              <a:buNone/>
            </a:pPr>
            <a:r>
              <a:rPr lang="en-US" sz="1640">
                <a:solidFill>
                  <a:schemeClr val="dk1"/>
                </a:solidFill>
              </a:rPr>
              <a:t>A. One or more symptoms of altered voluntary motor or sensory function.</a:t>
            </a:r>
            <a:endParaRPr sz="1640">
              <a:solidFill>
                <a:schemeClr val="dk1"/>
              </a:solidFill>
            </a:endParaRPr>
          </a:p>
          <a:p>
            <a:pPr marL="0" lvl="0" indent="0" algn="l" rtl="0">
              <a:lnSpc>
                <a:spcPct val="95000"/>
              </a:lnSpc>
              <a:spcBef>
                <a:spcPts val="1200"/>
              </a:spcBef>
              <a:spcAft>
                <a:spcPts val="0"/>
              </a:spcAft>
              <a:buSzPts val="440"/>
              <a:buNone/>
            </a:pPr>
            <a:r>
              <a:rPr lang="en-US" sz="1640">
                <a:solidFill>
                  <a:schemeClr val="dk1"/>
                </a:solidFill>
              </a:rPr>
              <a:t>B. Clinical findings provide evidence of incompatibility between the symptom and recognized neurological or medical conditions.</a:t>
            </a:r>
            <a:endParaRPr sz="1640">
              <a:solidFill>
                <a:schemeClr val="dk1"/>
              </a:solidFill>
            </a:endParaRPr>
          </a:p>
          <a:p>
            <a:pPr marL="0" lvl="0" indent="0" algn="l" rtl="0">
              <a:lnSpc>
                <a:spcPct val="95000"/>
              </a:lnSpc>
              <a:spcBef>
                <a:spcPts val="1200"/>
              </a:spcBef>
              <a:spcAft>
                <a:spcPts val="0"/>
              </a:spcAft>
              <a:buSzPts val="440"/>
              <a:buNone/>
            </a:pPr>
            <a:r>
              <a:rPr lang="en-US" sz="1640">
                <a:solidFill>
                  <a:schemeClr val="dk1"/>
                </a:solidFill>
              </a:rPr>
              <a:t>C. The symptom or deficit is not better explained by another medical or mental disorder.</a:t>
            </a:r>
            <a:endParaRPr sz="1640">
              <a:solidFill>
                <a:schemeClr val="dk1"/>
              </a:solidFill>
            </a:endParaRPr>
          </a:p>
          <a:p>
            <a:pPr marL="0" lvl="0" indent="0" algn="l" rtl="0">
              <a:lnSpc>
                <a:spcPct val="95000"/>
              </a:lnSpc>
              <a:spcBef>
                <a:spcPts val="1200"/>
              </a:spcBef>
              <a:spcAft>
                <a:spcPts val="0"/>
              </a:spcAft>
              <a:buSzPts val="440"/>
              <a:buNone/>
            </a:pPr>
            <a:r>
              <a:rPr lang="en-US" sz="1640">
                <a:solidFill>
                  <a:schemeClr val="dk1"/>
                </a:solidFill>
              </a:rPr>
              <a:t>D. The symptom or deficit causes clinically significant distress or impairment in social, occupational, or other important areas of functioning or warrants medical evaluation.</a:t>
            </a:r>
            <a:endParaRPr sz="1640">
              <a:solidFill>
                <a:schemeClr val="dk1"/>
              </a:solidFill>
            </a:endParaRPr>
          </a:p>
          <a:p>
            <a:pPr marL="0" lvl="0" indent="0" algn="l" rtl="0">
              <a:lnSpc>
                <a:spcPct val="80000"/>
              </a:lnSpc>
              <a:spcBef>
                <a:spcPts val="1200"/>
              </a:spcBef>
              <a:spcAft>
                <a:spcPts val="0"/>
              </a:spcAft>
              <a:buSzPts val="440"/>
              <a:buNone/>
            </a:pPr>
            <a:endParaRPr sz="2480">
              <a:solidFill>
                <a:schemeClr val="dk1"/>
              </a:solidFill>
            </a:endParaRPr>
          </a:p>
        </p:txBody>
      </p:sp>
      <p:sp>
        <p:nvSpPr>
          <p:cNvPr id="82" name="Google Shape;82;g1f340c48da8_0_27"/>
          <p:cNvSpPr txBox="1">
            <a:spLocks noGrp="1"/>
          </p:cNvSpPr>
          <p:nvPr>
            <p:ph type="body" idx="1"/>
          </p:nvPr>
        </p:nvSpPr>
        <p:spPr>
          <a:xfrm>
            <a:off x="4703600" y="1255800"/>
            <a:ext cx="4197300" cy="4667400"/>
          </a:xfrm>
          <a:prstGeom prst="rect">
            <a:avLst/>
          </a:prstGeom>
        </p:spPr>
        <p:txBody>
          <a:bodyPr spcFirstLastPara="1" wrap="square" lIns="91425" tIns="45700" rIns="91425" bIns="45700" anchor="t" anchorCtr="0">
            <a:noAutofit/>
          </a:bodyPr>
          <a:lstStyle/>
          <a:p>
            <a:pPr marL="457200" lvl="0" indent="-313690" algn="l" rtl="0">
              <a:lnSpc>
                <a:spcPct val="95000"/>
              </a:lnSpc>
              <a:spcBef>
                <a:spcPts val="1200"/>
              </a:spcBef>
              <a:spcAft>
                <a:spcPts val="0"/>
              </a:spcAft>
              <a:buClr>
                <a:srgbClr val="B31126"/>
              </a:buClr>
              <a:buSzPts val="1340"/>
              <a:buChar char="●"/>
            </a:pPr>
            <a:r>
              <a:rPr lang="en-US" sz="1340">
                <a:solidFill>
                  <a:schemeClr val="dk1"/>
                </a:solidFill>
              </a:rPr>
              <a:t>Specify symptom type:</a:t>
            </a:r>
            <a:endParaRPr sz="1340">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With weakness or paralysis</a:t>
            </a:r>
            <a:endParaRPr sz="1340" b="1">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With abnormal movement </a:t>
            </a:r>
            <a:r>
              <a:rPr lang="en-US" sz="1340">
                <a:solidFill>
                  <a:schemeClr val="dk1"/>
                </a:solidFill>
              </a:rPr>
              <a:t>(e.g., tremor, dystonic movement, myoclonus, gait disorder)</a:t>
            </a:r>
            <a:endParaRPr sz="1340">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With swallowing symptoms</a:t>
            </a:r>
            <a:endParaRPr sz="1340" b="1">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With speech symptom</a:t>
            </a:r>
            <a:r>
              <a:rPr lang="en-US" sz="1340">
                <a:solidFill>
                  <a:schemeClr val="dk1"/>
                </a:solidFill>
              </a:rPr>
              <a:t> (e.g., dysphonia, slurred speech)</a:t>
            </a:r>
            <a:endParaRPr sz="1340">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With attacks or seizures</a:t>
            </a:r>
            <a:endParaRPr sz="1340" b="1">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With anesthesia or sensory loss</a:t>
            </a:r>
            <a:endParaRPr sz="1340" b="1">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With special sensory symptom</a:t>
            </a:r>
            <a:r>
              <a:rPr lang="en-US" sz="1340">
                <a:solidFill>
                  <a:schemeClr val="dk1"/>
                </a:solidFill>
              </a:rPr>
              <a:t>(e.g., visual, olfactory,or hearing disturbance)</a:t>
            </a:r>
            <a:endParaRPr sz="1340">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With mixed symptoms</a:t>
            </a:r>
            <a:endParaRPr sz="1340" b="1">
              <a:solidFill>
                <a:schemeClr val="dk1"/>
              </a:solidFill>
            </a:endParaRPr>
          </a:p>
          <a:p>
            <a:pPr marL="457200" lvl="0" indent="-313690" algn="l" rtl="0">
              <a:lnSpc>
                <a:spcPct val="95000"/>
              </a:lnSpc>
              <a:spcBef>
                <a:spcPts val="0"/>
              </a:spcBef>
              <a:spcAft>
                <a:spcPts val="0"/>
              </a:spcAft>
              <a:buClr>
                <a:srgbClr val="B31126"/>
              </a:buClr>
              <a:buSzPts val="1340"/>
              <a:buChar char="●"/>
            </a:pPr>
            <a:r>
              <a:rPr lang="en-US" sz="1340">
                <a:solidFill>
                  <a:schemeClr val="dk1"/>
                </a:solidFill>
              </a:rPr>
              <a:t>Specify if:</a:t>
            </a:r>
            <a:endParaRPr sz="1340">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Acute episode:</a:t>
            </a:r>
            <a:r>
              <a:rPr lang="en-US" sz="1340">
                <a:solidFill>
                  <a:schemeClr val="dk1"/>
                </a:solidFill>
              </a:rPr>
              <a:t> Symptoms present for less than 6 months.</a:t>
            </a:r>
            <a:endParaRPr sz="1340">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b="1">
                <a:solidFill>
                  <a:schemeClr val="dk1"/>
                </a:solidFill>
              </a:rPr>
              <a:t>Persistent:</a:t>
            </a:r>
            <a:r>
              <a:rPr lang="en-US" sz="1340">
                <a:solidFill>
                  <a:schemeClr val="dk1"/>
                </a:solidFill>
              </a:rPr>
              <a:t> Symptoms occurring for 6 months or more.</a:t>
            </a:r>
            <a:endParaRPr sz="1340">
              <a:solidFill>
                <a:schemeClr val="dk1"/>
              </a:solidFill>
            </a:endParaRPr>
          </a:p>
          <a:p>
            <a:pPr marL="457200" lvl="0" indent="-313690" algn="l" rtl="0">
              <a:lnSpc>
                <a:spcPct val="95000"/>
              </a:lnSpc>
              <a:spcBef>
                <a:spcPts val="0"/>
              </a:spcBef>
              <a:spcAft>
                <a:spcPts val="0"/>
              </a:spcAft>
              <a:buClr>
                <a:srgbClr val="B31126"/>
              </a:buClr>
              <a:buSzPts val="1340"/>
              <a:buChar char="●"/>
            </a:pPr>
            <a:r>
              <a:rPr lang="en-US" sz="1340">
                <a:solidFill>
                  <a:schemeClr val="dk1"/>
                </a:solidFill>
              </a:rPr>
              <a:t>Specify if:</a:t>
            </a:r>
            <a:endParaRPr sz="1340">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a:solidFill>
                  <a:schemeClr val="dk1"/>
                </a:solidFill>
              </a:rPr>
              <a:t>With psychological stressor (specify stressor)</a:t>
            </a:r>
            <a:endParaRPr sz="1340">
              <a:solidFill>
                <a:schemeClr val="dk1"/>
              </a:solidFill>
            </a:endParaRPr>
          </a:p>
          <a:p>
            <a:pPr marL="914400" lvl="1" indent="-313690" algn="l" rtl="0">
              <a:lnSpc>
                <a:spcPct val="95000"/>
              </a:lnSpc>
              <a:spcBef>
                <a:spcPts val="0"/>
              </a:spcBef>
              <a:spcAft>
                <a:spcPts val="0"/>
              </a:spcAft>
              <a:buClr>
                <a:srgbClr val="B31126"/>
              </a:buClr>
              <a:buSzPts val="1340"/>
              <a:buChar char="○"/>
            </a:pPr>
            <a:r>
              <a:rPr lang="en-US" sz="1340">
                <a:solidFill>
                  <a:schemeClr val="dk1"/>
                </a:solidFill>
              </a:rPr>
              <a:t>Without psychological stressor</a:t>
            </a:r>
            <a:endParaRPr sz="218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06058ca4b8_0_0"/>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Features of FNDs</a:t>
            </a:r>
            <a:endParaRPr b="1"/>
          </a:p>
        </p:txBody>
      </p:sp>
      <p:sp>
        <p:nvSpPr>
          <p:cNvPr id="89" name="Google Shape;89;g206058ca4b8_0_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pic>
        <p:nvPicPr>
          <p:cNvPr id="90" name="Google Shape;90;g206058ca4b8_0_0"/>
          <p:cNvPicPr preferRelativeResize="0"/>
          <p:nvPr/>
        </p:nvPicPr>
        <p:blipFill>
          <a:blip r:embed="rId3">
            <a:alphaModFix/>
          </a:blip>
          <a:stretch>
            <a:fillRect/>
          </a:stretch>
        </p:blipFill>
        <p:spPr>
          <a:xfrm>
            <a:off x="406800" y="1017725"/>
            <a:ext cx="4896174" cy="4491525"/>
          </a:xfrm>
          <a:prstGeom prst="rect">
            <a:avLst/>
          </a:prstGeom>
          <a:noFill/>
          <a:ln>
            <a:noFill/>
          </a:ln>
        </p:spPr>
      </p:pic>
      <p:pic>
        <p:nvPicPr>
          <p:cNvPr id="91" name="Google Shape;91;g206058ca4b8_0_0"/>
          <p:cNvPicPr preferRelativeResize="0"/>
          <p:nvPr/>
        </p:nvPicPr>
        <p:blipFill>
          <a:blip r:embed="rId4">
            <a:alphaModFix/>
          </a:blip>
          <a:stretch>
            <a:fillRect/>
          </a:stretch>
        </p:blipFill>
        <p:spPr>
          <a:xfrm>
            <a:off x="5602552" y="0"/>
            <a:ext cx="1958400" cy="6052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f340c48da8_0_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pic>
        <p:nvPicPr>
          <p:cNvPr id="98" name="Google Shape;98;g1f340c48da8_0_11"/>
          <p:cNvPicPr preferRelativeResize="0"/>
          <p:nvPr/>
        </p:nvPicPr>
        <p:blipFill>
          <a:blip r:embed="rId3">
            <a:alphaModFix/>
          </a:blip>
          <a:stretch>
            <a:fillRect/>
          </a:stretch>
        </p:blipFill>
        <p:spPr>
          <a:xfrm>
            <a:off x="707238" y="481296"/>
            <a:ext cx="7729524" cy="45214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06058ca4b8_0_16"/>
          <p:cNvSpPr txBox="1">
            <a:spLocks noGrp="1"/>
          </p:cNvSpPr>
          <p:nvPr>
            <p:ph type="title"/>
          </p:nvPr>
        </p:nvSpPr>
        <p:spPr>
          <a:xfrm>
            <a:off x="375212" y="274639"/>
            <a:ext cx="8311500" cy="75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b="1"/>
              <a:t>Most common types</a:t>
            </a:r>
            <a:endParaRPr sz="3200" b="1"/>
          </a:p>
        </p:txBody>
      </p:sp>
      <p:sp>
        <p:nvSpPr>
          <p:cNvPr id="105" name="Google Shape;105;g206058ca4b8_0_1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106" name="Google Shape;106;g206058ca4b8_0_16"/>
          <p:cNvSpPr txBox="1">
            <a:spLocks noGrp="1"/>
          </p:cNvSpPr>
          <p:nvPr>
            <p:ph type="body" idx="1"/>
          </p:nvPr>
        </p:nvSpPr>
        <p:spPr>
          <a:xfrm>
            <a:off x="374650" y="1168400"/>
            <a:ext cx="8413800" cy="4667400"/>
          </a:xfrm>
          <a:prstGeom prst="rect">
            <a:avLst/>
          </a:prstGeom>
        </p:spPr>
        <p:txBody>
          <a:bodyPr spcFirstLastPara="1" wrap="square" lIns="91425" tIns="45700" rIns="91425" bIns="45700" anchor="t" anchorCtr="0">
            <a:normAutofit/>
          </a:bodyPr>
          <a:lstStyle/>
          <a:p>
            <a:pPr marL="342900" lvl="0" indent="-336550" algn="l" rtl="0">
              <a:spcBef>
                <a:spcPts val="0"/>
              </a:spcBef>
              <a:spcAft>
                <a:spcPts val="0"/>
              </a:spcAft>
              <a:buClr>
                <a:srgbClr val="B31126"/>
              </a:buClr>
              <a:buSzPts val="2800"/>
              <a:buChar char="•"/>
            </a:pPr>
            <a:r>
              <a:rPr lang="en-US" sz="2800">
                <a:solidFill>
                  <a:schemeClr val="dk1"/>
                </a:solidFill>
              </a:rPr>
              <a:t>Non-epileptic seizures (PNES)</a:t>
            </a:r>
            <a:endParaRPr sz="2800">
              <a:solidFill>
                <a:schemeClr val="dk1"/>
              </a:solidFill>
            </a:endParaRPr>
          </a:p>
          <a:p>
            <a:pPr marL="342900" lvl="0" indent="-336550" algn="l" rtl="0">
              <a:spcBef>
                <a:spcPts val="0"/>
              </a:spcBef>
              <a:spcAft>
                <a:spcPts val="0"/>
              </a:spcAft>
              <a:buClr>
                <a:srgbClr val="B31126"/>
              </a:buClr>
              <a:buSzPts val="2800"/>
              <a:buChar char="•"/>
            </a:pPr>
            <a:r>
              <a:rPr lang="en-US" sz="2800">
                <a:solidFill>
                  <a:schemeClr val="dk1"/>
                </a:solidFill>
              </a:rPr>
              <a:t>Functional weakness</a:t>
            </a:r>
            <a:endParaRPr sz="2800">
              <a:solidFill>
                <a:schemeClr val="dk1"/>
              </a:solidFill>
            </a:endParaRPr>
          </a:p>
          <a:p>
            <a:pPr marL="342900" lvl="0" indent="-336550" algn="l" rtl="0">
              <a:spcBef>
                <a:spcPts val="0"/>
              </a:spcBef>
              <a:spcAft>
                <a:spcPts val="0"/>
              </a:spcAft>
              <a:buClr>
                <a:srgbClr val="B31126"/>
              </a:buClr>
              <a:buSzPts val="2800"/>
              <a:buChar char="•"/>
            </a:pPr>
            <a:r>
              <a:rPr lang="en-US" sz="2800">
                <a:solidFill>
                  <a:schemeClr val="dk1"/>
                </a:solidFill>
              </a:rPr>
              <a:t>Jerks/tics</a:t>
            </a:r>
            <a:endParaRPr sz="2800">
              <a:solidFill>
                <a:schemeClr val="dk1"/>
              </a:solidFill>
            </a:endParaRPr>
          </a:p>
          <a:p>
            <a:pPr marL="342900" lvl="0" indent="-336550" algn="l" rtl="0">
              <a:spcBef>
                <a:spcPts val="0"/>
              </a:spcBef>
              <a:spcAft>
                <a:spcPts val="0"/>
              </a:spcAft>
              <a:buClr>
                <a:srgbClr val="B31126"/>
              </a:buClr>
              <a:buSzPts val="2800"/>
              <a:buChar char="•"/>
            </a:pPr>
            <a:r>
              <a:rPr lang="en-US" sz="2800">
                <a:solidFill>
                  <a:schemeClr val="dk1"/>
                </a:solidFill>
              </a:rPr>
              <a:t>Cognitive</a:t>
            </a:r>
            <a:endParaRPr sz="280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SSM Health 12-2014">
      <a:dk1>
        <a:srgbClr val="02255B"/>
      </a:dk1>
      <a:lt1>
        <a:srgbClr val="FFFFFF"/>
      </a:lt1>
      <a:dk2>
        <a:srgbClr val="00839B"/>
      </a:dk2>
      <a:lt2>
        <a:srgbClr val="B3B2B1"/>
      </a:lt2>
      <a:accent1>
        <a:srgbClr val="E15829"/>
      </a:accent1>
      <a:accent2>
        <a:srgbClr val="0083A2"/>
      </a:accent2>
      <a:accent3>
        <a:srgbClr val="77777A"/>
      </a:accent3>
      <a:accent4>
        <a:srgbClr val="F6B221"/>
      </a:accent4>
      <a:accent5>
        <a:srgbClr val="752F8A"/>
      </a:accent5>
      <a:accent6>
        <a:srgbClr val="8B2332"/>
      </a:accent6>
      <a:hlink>
        <a:srgbClr val="4D8DBE"/>
      </a:hlink>
      <a:folHlink>
        <a:srgbClr val="F6B2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2605</Words>
  <Application>Microsoft Office PowerPoint</Application>
  <PresentationFormat>On-screen Show (4:3)</PresentationFormat>
  <Paragraphs>350</Paragraphs>
  <Slides>46</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Noto Sans Symbols</vt:lpstr>
      <vt:lpstr>Office Theme</vt:lpstr>
      <vt:lpstr>Functional Neurological Disorders: not all that shakes is seizure</vt:lpstr>
      <vt:lpstr>Disclosure</vt:lpstr>
      <vt:lpstr>Objectives </vt:lpstr>
      <vt:lpstr>What *is* a functional neurological disorder?</vt:lpstr>
      <vt:lpstr>Antiquated Terms</vt:lpstr>
      <vt:lpstr>Official diagnostic criteria:</vt:lpstr>
      <vt:lpstr>Features of FNDs</vt:lpstr>
      <vt:lpstr>PowerPoint Presentation</vt:lpstr>
      <vt:lpstr>Most common types</vt:lpstr>
      <vt:lpstr>General Features</vt:lpstr>
      <vt:lpstr>Psychogenic Non-epileptic Seizures (PNES)</vt:lpstr>
      <vt:lpstr>Naming Discrepancies</vt:lpstr>
      <vt:lpstr>Psychogenic Non-epileptic Seizures</vt:lpstr>
      <vt:lpstr>Why do PNES happen?</vt:lpstr>
      <vt:lpstr>  Epileptic versus non-epileptic seizure?</vt:lpstr>
      <vt:lpstr>Epileptic vs. non-epileptic: Details</vt:lpstr>
      <vt:lpstr>Epileptic vs. non-epileptic: Details</vt:lpstr>
      <vt:lpstr>Post-ictal phase</vt:lpstr>
      <vt:lpstr>Epileptic vs. non-epileptic: Triggers</vt:lpstr>
      <vt:lpstr>But it’s more complicated than that</vt:lpstr>
      <vt:lpstr>Functional Weakness</vt:lpstr>
      <vt:lpstr>Functional Weakness</vt:lpstr>
      <vt:lpstr>Just to make things more complicated:</vt:lpstr>
      <vt:lpstr>Who gets FNDs?</vt:lpstr>
      <vt:lpstr>How are FNDs diagnosed?</vt:lpstr>
      <vt:lpstr>Some particulars for PNES diagnosis</vt:lpstr>
      <vt:lpstr>Shouldn’t we be doing more testing?</vt:lpstr>
      <vt:lpstr>What if something seems off?</vt:lpstr>
      <vt:lpstr>Treatment teams</vt:lpstr>
      <vt:lpstr>Role of Psychology </vt:lpstr>
      <vt:lpstr>Management in the school setting</vt:lpstr>
      <vt:lpstr>General Principles</vt:lpstr>
      <vt:lpstr>PowerPoint Presentation</vt:lpstr>
      <vt:lpstr>PowerPoint Presentation</vt:lpstr>
      <vt:lpstr>PNES</vt:lpstr>
      <vt:lpstr>  Features we will want to know</vt:lpstr>
      <vt:lpstr>Functional Weakness in School</vt:lpstr>
      <vt:lpstr>General Caveat</vt:lpstr>
      <vt:lpstr>School letter</vt:lpstr>
      <vt:lpstr>Some useful websites</vt:lpstr>
      <vt:lpstr>References</vt:lpstr>
      <vt:lpstr>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Neurological Disorders: not all that shakes is seizure</dc:title>
  <dc:creator>Nancy Isringhaus</dc:creator>
  <cp:lastModifiedBy>Cindy Morris</cp:lastModifiedBy>
  <cp:revision>6</cp:revision>
  <dcterms:created xsi:type="dcterms:W3CDTF">2015-07-15T17:55:46Z</dcterms:created>
  <dcterms:modified xsi:type="dcterms:W3CDTF">2023-02-23T22:11:39Z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0x0101006B33A1E016357546AAEDD8684A2B3102</vt:lpwstr>
  </property>
</Properties>
</file>